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0" r:id="rId2"/>
  </p:sldMasterIdLst>
  <p:notesMasterIdLst>
    <p:notesMasterId r:id="rId24"/>
  </p:notesMasterIdLst>
  <p:handoutMasterIdLst>
    <p:handoutMasterId r:id="rId25"/>
  </p:handoutMasterIdLst>
  <p:sldIdLst>
    <p:sldId id="337" r:id="rId3"/>
    <p:sldId id="338" r:id="rId4"/>
    <p:sldId id="341" r:id="rId5"/>
    <p:sldId id="339" r:id="rId6"/>
    <p:sldId id="340" r:id="rId7"/>
    <p:sldId id="386" r:id="rId8"/>
    <p:sldId id="353" r:id="rId9"/>
    <p:sldId id="359" r:id="rId10"/>
    <p:sldId id="360" r:id="rId11"/>
    <p:sldId id="361" r:id="rId12"/>
    <p:sldId id="362" r:id="rId13"/>
    <p:sldId id="381" r:id="rId14"/>
    <p:sldId id="380" r:id="rId15"/>
    <p:sldId id="379" r:id="rId16"/>
    <p:sldId id="351" r:id="rId17"/>
    <p:sldId id="365" r:id="rId18"/>
    <p:sldId id="374" r:id="rId19"/>
    <p:sldId id="385" r:id="rId20"/>
    <p:sldId id="372" r:id="rId21"/>
    <p:sldId id="382" r:id="rId22"/>
    <p:sldId id="354" r:id="rId2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0794C1-9EF3-4390-B473-91423EF15F4F}">
          <p14:sldIdLst>
            <p14:sldId id="337"/>
            <p14:sldId id="338"/>
            <p14:sldId id="341"/>
            <p14:sldId id="339"/>
            <p14:sldId id="340"/>
            <p14:sldId id="386"/>
            <p14:sldId id="353"/>
            <p14:sldId id="359"/>
            <p14:sldId id="360"/>
            <p14:sldId id="361"/>
            <p14:sldId id="362"/>
            <p14:sldId id="381"/>
            <p14:sldId id="380"/>
            <p14:sldId id="379"/>
            <p14:sldId id="351"/>
            <p14:sldId id="365"/>
            <p14:sldId id="374"/>
            <p14:sldId id="385"/>
            <p14:sldId id="372"/>
            <p14:sldId id="382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19B"/>
    <a:srgbClr val="F79646"/>
    <a:srgbClr val="00529B"/>
    <a:srgbClr val="4BACC6"/>
    <a:srgbClr val="8064A2"/>
    <a:srgbClr val="9BBB59"/>
    <a:srgbClr val="C0504D"/>
    <a:srgbClr val="C00000"/>
    <a:srgbClr val="004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4" autoAdjust="0"/>
    <p:restoredTop sz="93084" autoAdjust="0"/>
  </p:normalViewPr>
  <p:slideViewPr>
    <p:cSldViewPr>
      <p:cViewPr varScale="1">
        <p:scale>
          <a:sx n="84" d="100"/>
          <a:sy n="84" d="100"/>
        </p:scale>
        <p:origin x="160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300" d="100"/>
          <a:sy n="300" d="100"/>
        </p:scale>
        <p:origin x="-2992" y="55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01CF752B-C3B2-462B-B611-42CC5A21BC0E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79AF5E61-ED1F-4FAA-89FC-B2D8EA3C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08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CE53542F-1CBE-4287-879F-EDEE77A403D6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7" y="4387767"/>
            <a:ext cx="5558801" cy="4155919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56019ED0-DF48-4B2C-980D-61E479D45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1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95D04-70BF-4A40-9001-D66145817F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19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52" indent="-28902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81" indent="-23121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513" indent="-23121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946" indent="-23121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377" indent="-2312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809" indent="-2312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241" indent="-2312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674" indent="-2312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0ACBE77-3564-46BE-BAB0-7A834B2EF70F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6677" y="4387136"/>
            <a:ext cx="5096722" cy="4156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81" tIns="46242" rIns="92481" bIns="4624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2" rIns="92481" bIns="46242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377F7A-45DB-44E6-B5B6-04394D7E33DA}" type="slidenum">
              <a:rPr lang="en-US" sz="1200">
                <a:ea typeface="ＭＳ Ｐゴシック" pitchFamily="34" charset="-128"/>
              </a:rPr>
              <a:pPr algn="r"/>
              <a:t>2</a:t>
            </a:fld>
            <a:endParaRPr lang="en-US" sz="12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965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8311" lvl="1">
              <a:defRPr/>
            </a:pPr>
            <a:endParaRPr lang="en-US" altLang="en-US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9282C-369E-4445-9F9D-B6F141044A1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0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xfrm>
            <a:off x="695637" y="4387767"/>
            <a:ext cx="5558801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/>
          </a:p>
        </p:txBody>
      </p:sp>
      <p:sp>
        <p:nvSpPr>
          <p:cNvPr id="121860" name="Slide Number Placeholder 3"/>
          <p:cNvSpPr txBox="1">
            <a:spLocks noGrp="1"/>
          </p:cNvSpPr>
          <p:nvPr/>
        </p:nvSpPr>
        <p:spPr bwMode="auto">
          <a:xfrm>
            <a:off x="3936175" y="8772379"/>
            <a:ext cx="3012329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2" rIns="92481" bIns="46242" anchor="b"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542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114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86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58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0A837B58-4ACE-4880-B25C-F7E600940D8B}" type="slidenum">
              <a:rPr lang="en-US" sz="1200"/>
              <a:pPr algn="r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85073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637" y="4387767"/>
            <a:ext cx="5558801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6388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xfrm>
            <a:off x="695637" y="4387767"/>
            <a:ext cx="5558801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/>
          </a:p>
        </p:txBody>
      </p:sp>
      <p:sp>
        <p:nvSpPr>
          <p:cNvPr id="121860" name="Slide Number Placeholder 3"/>
          <p:cNvSpPr txBox="1">
            <a:spLocks noGrp="1"/>
          </p:cNvSpPr>
          <p:nvPr/>
        </p:nvSpPr>
        <p:spPr bwMode="auto">
          <a:xfrm>
            <a:off x="3936175" y="8772379"/>
            <a:ext cx="3012329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2" rIns="92481" bIns="46242" anchor="b"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542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114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86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58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0A837B58-4ACE-4880-B25C-F7E600940D8B}" type="slidenum">
              <a:rPr lang="en-US" sz="1200"/>
              <a:pPr algn="r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1696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936175" y="8772379"/>
            <a:ext cx="3012329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2" rIns="92481" bIns="46242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fld id="{8B82CA50-7CDC-4094-9275-560250763EFE}" type="slidenum">
              <a:rPr lang="en-US" sz="1200"/>
              <a:pPr algn="r" eaLnBrk="1" hangingPunct="1"/>
              <a:t>21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637" y="4387767"/>
            <a:ext cx="5558801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269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FF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39000" y="64008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2725"/>
            <a:ext cx="19145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5"/>
          <p:cNvSpPr/>
          <p:nvPr userDrawn="1"/>
        </p:nvSpPr>
        <p:spPr>
          <a:xfrm>
            <a:off x="314325" y="923925"/>
            <a:ext cx="8823325" cy="241300"/>
          </a:xfrm>
          <a:custGeom>
            <a:avLst/>
            <a:gdLst>
              <a:gd name="connsiteX0" fmla="*/ 0 w 9067800"/>
              <a:gd name="connsiteY0" fmla="*/ 0 h 457200"/>
              <a:gd name="connsiteX1" fmla="*/ 9067800 w 9067800"/>
              <a:gd name="connsiteY1" fmla="*/ 0 h 457200"/>
              <a:gd name="connsiteX2" fmla="*/ 9067800 w 9067800"/>
              <a:gd name="connsiteY2" fmla="*/ 457200 h 457200"/>
              <a:gd name="connsiteX3" fmla="*/ 0 w 9067800"/>
              <a:gd name="connsiteY3" fmla="*/ 457200 h 457200"/>
              <a:gd name="connsiteX4" fmla="*/ 0 w 9067800"/>
              <a:gd name="connsiteY4" fmla="*/ 0 h 457200"/>
              <a:gd name="connsiteX0" fmla="*/ 24966 w 9067800"/>
              <a:gd name="connsiteY0" fmla="*/ 0 h 460321"/>
              <a:gd name="connsiteX1" fmla="*/ 9067800 w 9067800"/>
              <a:gd name="connsiteY1" fmla="*/ 3121 h 460321"/>
              <a:gd name="connsiteX2" fmla="*/ 9067800 w 9067800"/>
              <a:gd name="connsiteY2" fmla="*/ 460321 h 460321"/>
              <a:gd name="connsiteX3" fmla="*/ 0 w 9067800"/>
              <a:gd name="connsiteY3" fmla="*/ 460321 h 460321"/>
              <a:gd name="connsiteX4" fmla="*/ 24966 w 9067800"/>
              <a:gd name="connsiteY4" fmla="*/ 0 h 460321"/>
              <a:gd name="connsiteX0" fmla="*/ 15369 w 9058203"/>
              <a:gd name="connsiteY0" fmla="*/ 0 h 494524"/>
              <a:gd name="connsiteX1" fmla="*/ 9058203 w 9058203"/>
              <a:gd name="connsiteY1" fmla="*/ 3121 h 494524"/>
              <a:gd name="connsiteX2" fmla="*/ 9058203 w 9058203"/>
              <a:gd name="connsiteY2" fmla="*/ 460321 h 494524"/>
              <a:gd name="connsiteX3" fmla="*/ 0 w 9058203"/>
              <a:gd name="connsiteY3" fmla="*/ 494524 h 494524"/>
              <a:gd name="connsiteX4" fmla="*/ 15369 w 9058203"/>
              <a:gd name="connsiteY4" fmla="*/ 0 h 49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8203" h="494524">
                <a:moveTo>
                  <a:pt x="15369" y="0"/>
                </a:moveTo>
                <a:lnTo>
                  <a:pt x="9058203" y="3121"/>
                </a:lnTo>
                <a:lnTo>
                  <a:pt x="9058203" y="460321"/>
                </a:lnTo>
                <a:lnTo>
                  <a:pt x="0" y="494524"/>
                </a:lnTo>
                <a:lnTo>
                  <a:pt x="153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0425"/>
            <a:ext cx="6629400" cy="1470025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886200"/>
            <a:ext cx="40386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8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3pPr marL="1371600" indent="-457200">
              <a:buClr>
                <a:schemeClr val="tx2"/>
              </a:buCl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1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 marL="342900" indent="-342900">
              <a:buClr>
                <a:srgbClr val="FF97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 marL="342900" indent="-342900">
              <a:buClr>
                <a:srgbClr val="FF97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1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0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57199"/>
          </a:xfrm>
          <a:prstGeom prst="rect">
            <a:avLst/>
          </a:prstGeom>
          <a:solidFill>
            <a:srgbClr val="FF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0425"/>
            <a:ext cx="6629400" cy="1470025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886200"/>
            <a:ext cx="40386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39000" y="64008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104"/>
            <a:ext cx="1914149" cy="5308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314325" y="923925"/>
            <a:ext cx="8836080" cy="241408"/>
          </a:xfrm>
          <a:custGeom>
            <a:avLst/>
            <a:gdLst>
              <a:gd name="connsiteX0" fmla="*/ 0 w 9067800"/>
              <a:gd name="connsiteY0" fmla="*/ 0 h 457200"/>
              <a:gd name="connsiteX1" fmla="*/ 9067800 w 9067800"/>
              <a:gd name="connsiteY1" fmla="*/ 0 h 457200"/>
              <a:gd name="connsiteX2" fmla="*/ 9067800 w 9067800"/>
              <a:gd name="connsiteY2" fmla="*/ 457200 h 457200"/>
              <a:gd name="connsiteX3" fmla="*/ 0 w 9067800"/>
              <a:gd name="connsiteY3" fmla="*/ 457200 h 457200"/>
              <a:gd name="connsiteX4" fmla="*/ 0 w 9067800"/>
              <a:gd name="connsiteY4" fmla="*/ 0 h 457200"/>
              <a:gd name="connsiteX0" fmla="*/ 24966 w 9067800"/>
              <a:gd name="connsiteY0" fmla="*/ 0 h 460321"/>
              <a:gd name="connsiteX1" fmla="*/ 9067800 w 9067800"/>
              <a:gd name="connsiteY1" fmla="*/ 3121 h 460321"/>
              <a:gd name="connsiteX2" fmla="*/ 9067800 w 9067800"/>
              <a:gd name="connsiteY2" fmla="*/ 460321 h 460321"/>
              <a:gd name="connsiteX3" fmla="*/ 0 w 9067800"/>
              <a:gd name="connsiteY3" fmla="*/ 460321 h 460321"/>
              <a:gd name="connsiteX4" fmla="*/ 24966 w 9067800"/>
              <a:gd name="connsiteY4" fmla="*/ 0 h 460321"/>
              <a:gd name="connsiteX0" fmla="*/ 15369 w 9058203"/>
              <a:gd name="connsiteY0" fmla="*/ 0 h 494524"/>
              <a:gd name="connsiteX1" fmla="*/ 9058203 w 9058203"/>
              <a:gd name="connsiteY1" fmla="*/ 3121 h 494524"/>
              <a:gd name="connsiteX2" fmla="*/ 9058203 w 9058203"/>
              <a:gd name="connsiteY2" fmla="*/ 460321 h 494524"/>
              <a:gd name="connsiteX3" fmla="*/ 0 w 9058203"/>
              <a:gd name="connsiteY3" fmla="*/ 494524 h 494524"/>
              <a:gd name="connsiteX4" fmla="*/ 15369 w 9058203"/>
              <a:gd name="connsiteY4" fmla="*/ 0 h 49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8203" h="494524">
                <a:moveTo>
                  <a:pt x="15369" y="0"/>
                </a:moveTo>
                <a:lnTo>
                  <a:pt x="9058203" y="3121"/>
                </a:lnTo>
                <a:lnTo>
                  <a:pt x="9058203" y="460321"/>
                </a:lnTo>
                <a:lnTo>
                  <a:pt x="0" y="494524"/>
                </a:lnTo>
                <a:lnTo>
                  <a:pt x="153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0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371600" indent="-457200">
              <a:buClrTx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4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 marL="342900" indent="-342900">
              <a:buClrTx/>
              <a:buFont typeface="Wingdings" panose="05000000000000000000" pitchFamily="2" charset="2"/>
              <a:buChar char="§"/>
              <a:defRPr sz="2800"/>
            </a:lvl1pPr>
            <a:lvl2pPr>
              <a:defRPr sz="2400"/>
            </a:lvl2pPr>
            <a:lvl3pPr>
              <a:buClrTx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 marL="342900" indent="-342900">
              <a:buClrTx/>
              <a:buFont typeface="Wingdings" panose="05000000000000000000" pitchFamily="2" charset="2"/>
              <a:buChar char="§"/>
              <a:defRPr sz="2800"/>
            </a:lvl1pPr>
            <a:lvl2pPr>
              <a:defRPr sz="2400"/>
            </a:lvl2pPr>
            <a:lvl3pPr>
              <a:buClrTx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4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>
              <a:defRPr sz="2000"/>
            </a:lvl2pPr>
            <a:lvl3pPr>
              <a:buClrTx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>
              <a:defRPr sz="2000"/>
            </a:lvl2pPr>
            <a:lvl3pPr>
              <a:buClrTx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8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357188" y="6477000"/>
            <a:ext cx="8763000" cy="2286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570913" algn="r"/>
              </a:tabLst>
              <a:defRPr/>
            </a:pPr>
            <a:r>
              <a:rPr lang="en-US" dirty="0" smtClean="0">
                <a:solidFill>
                  <a:srgbClr val="00529B"/>
                </a:solidFill>
              </a:rPr>
              <a:t>© 2018 LanguageLine Solutions • Confidential and Proprietary • www.LanguageLine.com	                                                                                                             </a:t>
            </a:r>
            <a:fld id="{F892462F-7062-4EB4-A916-605E367A8A22}" type="slidenum">
              <a:rPr lang="en-US" smtClean="0">
                <a:solidFill>
                  <a:srgbClr val="00529B"/>
                </a:solidFill>
              </a:rPr>
              <a:pPr>
                <a:tabLst>
                  <a:tab pos="8570913" algn="r"/>
                </a:tabLst>
                <a:defRPr/>
              </a:pPr>
              <a:t>‹#›</a:t>
            </a:fld>
            <a:r>
              <a:rPr lang="en-US" dirty="0" smtClean="0">
                <a:solidFill>
                  <a:srgbClr val="00529B"/>
                </a:solidFill>
              </a:rPr>
              <a:t> </a:t>
            </a:r>
            <a:endParaRPr lang="en-US" dirty="0">
              <a:solidFill>
                <a:srgbClr val="00529B"/>
              </a:solidFill>
            </a:endParaRPr>
          </a:p>
        </p:txBody>
      </p:sp>
      <p:pic>
        <p:nvPicPr>
          <p:cNvPr id="1029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408738"/>
            <a:ext cx="1314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304800" y="1019175"/>
            <a:ext cx="8839200" cy="0"/>
          </a:xfrm>
          <a:prstGeom prst="line">
            <a:avLst/>
          </a:prstGeom>
          <a:ln w="28575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04800" y="1076325"/>
            <a:ext cx="8839200" cy="0"/>
          </a:xfrm>
          <a:prstGeom prst="line">
            <a:avLst/>
          </a:prstGeom>
          <a:ln w="28575">
            <a:solidFill>
              <a:srgbClr val="FF9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 userDrawn="1"/>
        </p:nvSpPr>
        <p:spPr>
          <a:xfrm rot="10800000">
            <a:off x="0" y="0"/>
            <a:ext cx="381000" cy="5943600"/>
          </a:xfrm>
          <a:prstGeom prst="triangle">
            <a:avLst>
              <a:gd name="adj" fmla="val 100000"/>
            </a:avLst>
          </a:prstGeom>
          <a:solidFill>
            <a:srgbClr val="00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67450"/>
            <a:ext cx="9144000" cy="0"/>
          </a:xfrm>
          <a:prstGeom prst="line">
            <a:avLst/>
          </a:prstGeom>
          <a:ln w="28575">
            <a:solidFill>
              <a:srgbClr val="FF9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28575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82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29B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357147" y="6477000"/>
            <a:ext cx="876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570913" algn="r"/>
              </a:tabLst>
              <a:defRPr/>
            </a:pPr>
            <a:r>
              <a:rPr lang="en-US" dirty="0" smtClean="0">
                <a:solidFill>
                  <a:srgbClr val="00529B"/>
                </a:solidFill>
              </a:rPr>
              <a:t>© 2018 LanguageLine Solutions • Confidential and Proprietary • www.LanguageLine.com	                                                                                                             </a:t>
            </a:r>
            <a:fld id="{B6C28417-6EAC-4645-A817-030BA77D89B0}" type="slidenum">
              <a:rPr lang="en-US" smtClean="0">
                <a:solidFill>
                  <a:srgbClr val="00529B"/>
                </a:solidFill>
              </a:rPr>
              <a:pPr>
                <a:tabLst>
                  <a:tab pos="8570913" algn="r"/>
                </a:tabLst>
                <a:defRPr/>
              </a:pPr>
              <a:t>‹#›</a:t>
            </a:fld>
            <a:r>
              <a:rPr lang="en-US" dirty="0" smtClean="0">
                <a:solidFill>
                  <a:srgbClr val="00529B"/>
                </a:solidFill>
              </a:rPr>
              <a:t> </a:t>
            </a:r>
            <a:endParaRPr lang="en-US" dirty="0">
              <a:solidFill>
                <a:srgbClr val="00529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408752"/>
            <a:ext cx="1313701" cy="36432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304800" y="1019175"/>
            <a:ext cx="8839200" cy="0"/>
          </a:xfrm>
          <a:prstGeom prst="line">
            <a:avLst/>
          </a:prstGeom>
          <a:ln w="28575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04800" y="1076325"/>
            <a:ext cx="8839200" cy="0"/>
          </a:xfrm>
          <a:prstGeom prst="line">
            <a:avLst/>
          </a:prstGeom>
          <a:ln w="28575">
            <a:solidFill>
              <a:srgbClr val="FF9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 userDrawn="1"/>
        </p:nvSpPr>
        <p:spPr>
          <a:xfrm rot="10800000">
            <a:off x="-1" y="0"/>
            <a:ext cx="381000" cy="5943600"/>
          </a:xfrm>
          <a:prstGeom prst="triangle">
            <a:avLst>
              <a:gd name="adj" fmla="val 100000"/>
            </a:avLst>
          </a:prstGeom>
          <a:solidFill>
            <a:srgbClr val="00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67450"/>
            <a:ext cx="9144000" cy="0"/>
          </a:xfrm>
          <a:prstGeom prst="line">
            <a:avLst/>
          </a:prstGeom>
          <a:ln w="28575">
            <a:solidFill>
              <a:srgbClr val="FF9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28575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07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hyperlink" Target="http://www.languageline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986" y="990600"/>
            <a:ext cx="3686014" cy="5233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805" y="1524000"/>
            <a:ext cx="8763000" cy="3124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Optimizing </a:t>
            </a:r>
            <a:br>
              <a:rPr lang="en-US" sz="4800" dirty="0" smtClean="0"/>
            </a:br>
            <a:r>
              <a:rPr lang="en-US" sz="4800" dirty="0" smtClean="0"/>
              <a:t>LanguageLine </a:t>
            </a:r>
            <a:r>
              <a:rPr lang="en-US" sz="4800" dirty="0" err="1"/>
              <a:t>InSight</a:t>
            </a:r>
            <a:r>
              <a:rPr lang="en-US" sz="4800" dirty="0"/>
              <a:t>®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Video Interpreting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6314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 Language Selection </a:t>
            </a:r>
            <a:r>
              <a:rPr lang="en-US" dirty="0"/>
              <a:t>S</a:t>
            </a:r>
            <a:r>
              <a:rPr lang="en-US" dirty="0" smtClean="0"/>
              <a:t>creen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0248"/>
            <a:ext cx="4572000" cy="4267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app opens in </a:t>
            </a:r>
            <a:r>
              <a:rPr lang="en-US" sz="2000" dirty="0"/>
              <a:t>“Top Languages” to access the </a:t>
            </a:r>
            <a:r>
              <a:rPr lang="en-US" sz="2000" dirty="0" smtClean="0"/>
              <a:t>36 languages including American </a:t>
            </a:r>
            <a:r>
              <a:rPr lang="en-US" sz="2000" dirty="0"/>
              <a:t>Sign </a:t>
            </a:r>
            <a:r>
              <a:rPr lang="en-US" sz="2000" dirty="0" smtClean="0"/>
              <a:t>Language</a:t>
            </a:r>
            <a:endParaRPr lang="en-US" sz="2000" dirty="0"/>
          </a:p>
          <a:p>
            <a:r>
              <a:rPr lang="en-US" sz="2000" dirty="0" smtClean="0"/>
              <a:t>Languages </a:t>
            </a:r>
            <a:r>
              <a:rPr lang="en-US" sz="2000" dirty="0"/>
              <a:t>appear in English and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in-language</a:t>
            </a:r>
            <a:endParaRPr lang="en-US" sz="2000" dirty="0"/>
          </a:p>
          <a:p>
            <a:r>
              <a:rPr lang="en-US" sz="2000" dirty="0"/>
              <a:t>Scroll to view more languages</a:t>
            </a:r>
          </a:p>
          <a:p>
            <a:r>
              <a:rPr lang="en-US" sz="2000" dirty="0" smtClean="0"/>
              <a:t>Dynamic </a:t>
            </a:r>
            <a:r>
              <a:rPr lang="en-US" sz="2000" dirty="0"/>
              <a:t>language display adjusts to your usage</a:t>
            </a:r>
          </a:p>
          <a:p>
            <a:r>
              <a:rPr lang="en-US" sz="2000" dirty="0" smtClean="0"/>
              <a:t>Icons </a:t>
            </a:r>
            <a:r>
              <a:rPr lang="en-US" sz="2000" dirty="0"/>
              <a:t>dynamically adjust with language schedule to match video schedule</a:t>
            </a:r>
          </a:p>
          <a:p>
            <a:r>
              <a:rPr lang="en-US" sz="2000" dirty="0" smtClean="0"/>
              <a:t>Search </a:t>
            </a:r>
            <a:r>
              <a:rPr lang="en-US" sz="2000" dirty="0"/>
              <a:t>Languages feature allows searches by language or </a:t>
            </a:r>
            <a:r>
              <a:rPr lang="en-US" sz="2000" dirty="0" smtClean="0"/>
              <a:t>country</a:t>
            </a:r>
          </a:p>
          <a:p>
            <a:pPr mar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876800" y="1460248"/>
            <a:ext cx="3745675" cy="4067796"/>
            <a:chOff x="5181600" y="1460248"/>
            <a:chExt cx="3745675" cy="406779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021" y="1828800"/>
              <a:ext cx="3446254" cy="259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5181600" y="2057400"/>
              <a:ext cx="375621" cy="369684"/>
            </a:xfrm>
            <a:prstGeom prst="straightConnector1">
              <a:avLst/>
            </a:prstGeom>
            <a:ln w="38100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8575189" y="1460248"/>
              <a:ext cx="233979" cy="737104"/>
            </a:xfrm>
            <a:prstGeom prst="straightConnector1">
              <a:avLst/>
            </a:prstGeom>
            <a:ln w="38100">
              <a:solidFill>
                <a:srgbClr val="F796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4688077"/>
              <a:ext cx="4191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437" y="4725884"/>
              <a:ext cx="419100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5715000" y="5158712"/>
              <a:ext cx="16469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Available </a:t>
              </a:r>
              <a:r>
                <a:rPr lang="en-US" dirty="0" smtClean="0"/>
                <a:t>Video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162800" y="51565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Available </a:t>
            </a:r>
            <a:r>
              <a:rPr lang="en-US" dirty="0" smtClean="0"/>
              <a:t>Audio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a Video Interpreter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724400" cy="429736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529B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671" y="4964317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Tap the language to select-the language will turn orange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Tap </a:t>
            </a:r>
            <a:r>
              <a:rPr lang="en-US" dirty="0"/>
              <a:t>the orange highlighted language with video icon to </a:t>
            </a:r>
            <a:r>
              <a:rPr lang="en-US" dirty="0" smtClean="0"/>
              <a:t>access </a:t>
            </a:r>
            <a:r>
              <a:rPr lang="en-US" dirty="0"/>
              <a:t>a video </a:t>
            </a:r>
            <a:r>
              <a:rPr lang="en-US" dirty="0" smtClean="0"/>
              <a:t>interpreter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While connecting to the interpreter, a full view allows for proper positioning of the iPad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Greet your interpreter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76" y="1676400"/>
            <a:ext cx="3517648" cy="26382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3573"/>
            <a:ext cx="3581400" cy="269239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80" y="2667000"/>
            <a:ext cx="1950720" cy="2529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6090">
            <a:off x="7287704" y="2918002"/>
            <a:ext cx="1950720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 Video Interpreter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581400" cy="269239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4800600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Tap the language to select-the language will turn orange for video and blue for audio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Tap </a:t>
            </a:r>
            <a:r>
              <a:rPr lang="en-US" dirty="0"/>
              <a:t>the orange </a:t>
            </a:r>
            <a:r>
              <a:rPr lang="en-US" dirty="0" smtClean="0"/>
              <a:t>box with </a:t>
            </a:r>
            <a:r>
              <a:rPr lang="en-US" dirty="0"/>
              <a:t>video icon to </a:t>
            </a:r>
            <a:r>
              <a:rPr lang="en-US" dirty="0" smtClean="0"/>
              <a:t>access </a:t>
            </a:r>
            <a:r>
              <a:rPr lang="en-US" dirty="0"/>
              <a:t>a video </a:t>
            </a:r>
            <a:r>
              <a:rPr lang="en-US" dirty="0" smtClean="0"/>
              <a:t>interpreter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Tap the blue box with phone icon to access an audio only interpreter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hile connecting to the interpreter, a full view allows for proper positioning of the iPad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Greet your interpreter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524000"/>
            <a:ext cx="3629097" cy="27218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80" y="2667000"/>
            <a:ext cx="1950720" cy="25298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61" y="2414270"/>
            <a:ext cx="2682875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251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an Audio Interpreter</a:t>
            </a:r>
            <a:endParaRPr lang="en-US" dirty="0"/>
          </a:p>
        </p:txBody>
      </p:sp>
      <p:pic>
        <p:nvPicPr>
          <p:cNvPr id="9218" name="Picture 2" descr="S:\marketing\Patti_Suzanne\Photos_ Images\Insight\No Video Av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143000"/>
            <a:ext cx="5029200" cy="37719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1816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Choose All Languages and tap the language to select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Tap </a:t>
            </a:r>
            <a:r>
              <a:rPr lang="en-US" dirty="0"/>
              <a:t>the </a:t>
            </a:r>
            <a:r>
              <a:rPr lang="en-US" dirty="0" smtClean="0"/>
              <a:t>blue </a:t>
            </a:r>
            <a:r>
              <a:rPr lang="en-US" dirty="0"/>
              <a:t>highlighted language with </a:t>
            </a:r>
            <a:r>
              <a:rPr lang="en-US" dirty="0" smtClean="0"/>
              <a:t>phone </a:t>
            </a:r>
            <a:r>
              <a:rPr lang="en-US" dirty="0"/>
              <a:t>icon to </a:t>
            </a:r>
            <a:r>
              <a:rPr lang="en-US" dirty="0" smtClean="0"/>
              <a:t>access an audio interpreter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image icon appears onscreen and your audio interpreting session begins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84091"/>
            <a:ext cx="2830717" cy="216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83263" y="1447800"/>
            <a:ext cx="533401" cy="920044"/>
          </a:xfrm>
          <a:prstGeom prst="straightConnector1">
            <a:avLst/>
          </a:prstGeom>
          <a:ln w="38100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053" y="2607965"/>
            <a:ext cx="2682875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7428369" y="3200401"/>
            <a:ext cx="420231" cy="990599"/>
          </a:xfrm>
          <a:prstGeom prst="straightConnector1">
            <a:avLst/>
          </a:prstGeom>
          <a:ln w="38100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05342" y="4125615"/>
            <a:ext cx="188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Tap to end the 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43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the Language Preference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53258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Language identification tools are available to enable limited English speakers to point to their preferred language. If a language still can not be identified, call an interpreter for language identification assistance.</a:t>
            </a:r>
            <a:endParaRPr lang="en-US" sz="1800" dirty="0"/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457200" y="4689896"/>
            <a:ext cx="2209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Language ID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Guide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258133" y="4484286"/>
            <a:ext cx="18594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>
                <a:solidFill>
                  <a:prstClr val="black"/>
                </a:solidFill>
              </a:rPr>
              <a:t>Desktop Display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2325409"/>
            <a:ext cx="1676400" cy="2170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371" y="2342342"/>
            <a:ext cx="805142" cy="1878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181" y="2820068"/>
            <a:ext cx="3076637" cy="18737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8" b="13981"/>
          <a:stretch/>
        </p:blipFill>
        <p:spPr bwMode="auto">
          <a:xfrm>
            <a:off x="914400" y="5260616"/>
            <a:ext cx="4135207" cy="72457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769" y="2120058"/>
            <a:ext cx="2211995" cy="2863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383548" y="5004756"/>
            <a:ext cx="13775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 smtClean="0">
                <a:solidFill>
                  <a:prstClr val="black"/>
                </a:solidFill>
              </a:rPr>
              <a:t>Language ID Poster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552008" y="5348630"/>
            <a:ext cx="23929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>
                <a:solidFill>
                  <a:prstClr val="black"/>
                </a:solidFill>
              </a:rPr>
              <a:t>This phrase is translated into each language for self-identification.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02420" y="5699846"/>
            <a:ext cx="449589" cy="1"/>
          </a:xfrm>
          <a:prstGeom prst="straightConnector1">
            <a:avLst/>
          </a:prstGeom>
          <a:ln w="38100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89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267200"/>
            <a:ext cx="2375535" cy="1787133"/>
          </a:xfrm>
          <a:prstGeom prst="rect">
            <a:avLst/>
          </a:prstGeom>
        </p:spPr>
      </p:pic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the Interpreter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772400" cy="5867400"/>
          </a:xfrm>
        </p:spPr>
        <p:txBody>
          <a:bodyPr>
            <a:normAutofit fontScale="70000" lnSpcReduction="20000"/>
          </a:bodyPr>
          <a:lstStyle/>
          <a:p>
            <a:pPr marL="227013" indent="-227013"/>
            <a:r>
              <a:rPr lang="en-US" b="1" dirty="0" smtClean="0"/>
              <a:t>Brief and update the interpreter</a:t>
            </a:r>
          </a:p>
          <a:p>
            <a:pPr marL="398463" lvl="1" indent="-171450"/>
            <a:r>
              <a:rPr lang="en-US" sz="2600" dirty="0" smtClean="0"/>
              <a:t>Introduce yourself and state the goal of the encounter. </a:t>
            </a:r>
            <a:r>
              <a:rPr lang="en-US" sz="2600" dirty="0"/>
              <a:t> </a:t>
            </a:r>
            <a:endParaRPr lang="en-US" sz="2600" dirty="0" smtClean="0"/>
          </a:p>
          <a:p>
            <a:pPr marL="398463" lvl="1" indent="-171450"/>
            <a:r>
              <a:rPr lang="en-US" sz="2600" dirty="0" smtClean="0"/>
              <a:t>Position the device so the interpreter and the individual can see each other.</a:t>
            </a:r>
          </a:p>
          <a:p>
            <a:pPr marL="227013" indent="-227013"/>
            <a:r>
              <a:rPr lang="en-US" b="1" dirty="0" smtClean="0"/>
              <a:t>Communicating  with the customer</a:t>
            </a:r>
          </a:p>
          <a:p>
            <a:pPr marL="398463" lvl="1" indent="-171450"/>
            <a:r>
              <a:rPr lang="en-US" sz="2600" dirty="0" smtClean="0"/>
              <a:t>Retain control of the call.  The interpreter will assist with communication, but you drive the conversation.</a:t>
            </a:r>
          </a:p>
          <a:p>
            <a:pPr marL="398463" lvl="1" indent="-171450"/>
            <a:r>
              <a:rPr lang="en-US" sz="2600" dirty="0" smtClean="0"/>
              <a:t>Use direct speech (first person) at all times. “How are your today?” </a:t>
            </a:r>
          </a:p>
          <a:p>
            <a:pPr marL="398463" lvl="1" indent="-171450"/>
            <a:r>
              <a:rPr lang="en-US" sz="2600" dirty="0" smtClean="0"/>
              <a:t>Speak in short sentences, using 3-5 sentence segments and pause at the end of a thought.</a:t>
            </a:r>
          </a:p>
          <a:p>
            <a:pPr marL="398463" lvl="1" indent="-171450"/>
            <a:r>
              <a:rPr lang="en-US" sz="2600" dirty="0" smtClean="0"/>
              <a:t>Avoid jargon, slang and complicated technical terminology.</a:t>
            </a:r>
          </a:p>
          <a:p>
            <a:pPr marL="398463" lvl="1" indent="-171450"/>
            <a:r>
              <a:rPr lang="en-US" sz="2600" dirty="0" smtClean="0"/>
              <a:t>If you sense that the customer does not understand, try to rephrase or explain in a different manner or repeat what you have heard.  </a:t>
            </a:r>
          </a:p>
          <a:p>
            <a:pPr marL="398463" lvl="1" indent="-171450"/>
            <a:r>
              <a:rPr lang="en-US" sz="2600" dirty="0" smtClean="0"/>
              <a:t>Remember, whatever the interpreter hears will be </a:t>
            </a:r>
            <a:br>
              <a:rPr lang="en-US" sz="2600" dirty="0" smtClean="0"/>
            </a:br>
            <a:r>
              <a:rPr lang="en-US" sz="2600" dirty="0" smtClean="0"/>
              <a:t>interpreted.  Avoid private conversations. </a:t>
            </a:r>
          </a:p>
          <a:p>
            <a:pPr marL="227013" indent="-227013"/>
            <a:r>
              <a:rPr lang="en-US" b="1" dirty="0" smtClean="0"/>
              <a:t>Closing the conversation</a:t>
            </a:r>
          </a:p>
          <a:p>
            <a:pPr marL="344488" lvl="1" indent="-117475"/>
            <a:r>
              <a:rPr lang="en-US" sz="2600" dirty="0" smtClean="0"/>
              <a:t>Check with the customer for understanding.</a:t>
            </a:r>
          </a:p>
          <a:p>
            <a:pPr marL="344488" lvl="1" indent="-117475"/>
            <a:r>
              <a:rPr lang="en-US" sz="2600" dirty="0" smtClean="0"/>
              <a:t>Document that you worked with an interpreter, </a:t>
            </a:r>
            <a:br>
              <a:rPr lang="en-US" sz="2600" dirty="0" smtClean="0"/>
            </a:br>
            <a:r>
              <a:rPr lang="en-US" sz="2600" dirty="0" smtClean="0"/>
              <a:t>include the interpreter name and ID #.  </a:t>
            </a:r>
            <a:br>
              <a:rPr lang="en-US" sz="2600" dirty="0" smtClean="0"/>
            </a:br>
            <a:r>
              <a:rPr lang="en-US" sz="2600" dirty="0" smtClean="0"/>
              <a:t>This is especially important in healthcare situations.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724400" y="5867400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565" y="4419600"/>
            <a:ext cx="574995" cy="16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NotePad</a:t>
            </a:r>
            <a:r>
              <a:rPr lang="en-US" dirty="0" smtClean="0"/>
              <a:t> Feature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0999" y="1295401"/>
            <a:ext cx="6599767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Text can emphasize key information you would like the customer to understand and remember.</a:t>
            </a:r>
          </a:p>
          <a:p>
            <a:r>
              <a:rPr lang="en-US" dirty="0" smtClean="0"/>
              <a:t>To use the </a:t>
            </a:r>
            <a:r>
              <a:rPr lang="en-US" dirty="0" err="1" smtClean="0"/>
              <a:t>NotePad</a:t>
            </a:r>
            <a:r>
              <a:rPr lang="en-US" dirty="0" smtClean="0"/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5334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/>
              <a:t>Note</a:t>
            </a:r>
            <a:r>
              <a:rPr lang="en-US" i="1" dirty="0"/>
              <a:t>: the </a:t>
            </a:r>
            <a:r>
              <a:rPr lang="en-US" i="1" dirty="0" err="1"/>
              <a:t>NotePad</a:t>
            </a:r>
            <a:r>
              <a:rPr lang="en-US" i="1" dirty="0"/>
              <a:t> feature may not be available for all languages at all times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2514600"/>
            <a:ext cx="4343400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Ask the interpreter to bring up the </a:t>
            </a:r>
            <a:r>
              <a:rPr lang="en-US" sz="2100" dirty="0" err="1">
                <a:solidFill>
                  <a:prstClr val="black"/>
                </a:solidFill>
              </a:rPr>
              <a:t>NotePad</a:t>
            </a:r>
            <a:endParaRPr lang="en-US" sz="21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State what you want typed on the screen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Keep the information concise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The interpreter will type in the target language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181600" y="2395197"/>
            <a:ext cx="3407591" cy="2496731"/>
            <a:chOff x="5181600" y="2395197"/>
            <a:chExt cx="3407591" cy="249673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81600" y="2395197"/>
              <a:ext cx="3407591" cy="2496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2576589"/>
              <a:ext cx="838200" cy="242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01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the </a:t>
            </a:r>
            <a:r>
              <a:rPr lang="en-US" dirty="0" smtClean="0"/>
              <a:t>InSight Tap Control </a:t>
            </a:r>
            <a:r>
              <a:rPr lang="en-US" dirty="0"/>
              <a:t>Buttons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049948" y="1976497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Minimize </a:t>
            </a:r>
            <a:r>
              <a:rPr lang="en-US" sz="1400" dirty="0"/>
              <a:t>or move the self-video window </a:t>
            </a:r>
            <a:r>
              <a:rPr lang="en-US" sz="1400" dirty="0" smtClean="0"/>
              <a:t>or drag </a:t>
            </a:r>
            <a:r>
              <a:rPr lang="en-US" sz="1400" dirty="0"/>
              <a:t>the image to a different location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26148" y="2614379"/>
            <a:ext cx="3739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</a:t>
            </a:r>
            <a:r>
              <a:rPr lang="en-US" sz="1400" dirty="0" smtClean="0"/>
              <a:t>llow </a:t>
            </a:r>
            <a:r>
              <a:rPr lang="en-US" sz="1400" dirty="0"/>
              <a:t>video privacy so the interpreter does not have video access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26148" y="3250411"/>
            <a:ext cx="220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Mute </a:t>
            </a:r>
            <a:r>
              <a:rPr lang="en-US" sz="1400" dirty="0"/>
              <a:t>and un-mute </a:t>
            </a:r>
            <a:r>
              <a:rPr lang="en-US" sz="1400" dirty="0" smtClean="0"/>
              <a:t>audio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5126148" y="3771619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End </a:t>
            </a:r>
            <a:r>
              <a:rPr lang="en-US" sz="1400" dirty="0"/>
              <a:t>the </a:t>
            </a:r>
            <a:r>
              <a:rPr lang="en-US" sz="1400" dirty="0" smtClean="0"/>
              <a:t>call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5126148" y="428985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Access the in-app volume adjustment</a:t>
            </a:r>
            <a:endParaRPr lang="en-US" sz="14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48" y="2552419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48" y="3137599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48" y="4188923"/>
            <a:ext cx="509640" cy="50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48" y="3670999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4634620" y="2057400"/>
            <a:ext cx="411480" cy="411480"/>
          </a:xfrm>
          <a:prstGeom prst="ellipse">
            <a:avLst/>
          </a:prstGeom>
          <a:solidFill>
            <a:srgbClr val="339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3200" b="1" dirty="0" smtClean="0"/>
              <a:t>-</a:t>
            </a:r>
            <a:endParaRPr lang="en-US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1828800"/>
            <a:ext cx="3955259" cy="2975572"/>
            <a:chOff x="457200" y="1722991"/>
            <a:chExt cx="3955259" cy="29755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722991"/>
              <a:ext cx="3955259" cy="2975572"/>
            </a:xfrm>
            <a:prstGeom prst="rect">
              <a:avLst/>
            </a:prstGeom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267" y="2185953"/>
              <a:ext cx="122786" cy="122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67" y="1799191"/>
              <a:ext cx="3460933" cy="276308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88923"/>
            <a:ext cx="530388" cy="53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89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Adjustment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55646"/>
            <a:ext cx="4724400" cy="3552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42222" r="30833" b="42222"/>
          <a:stretch/>
        </p:blipFill>
        <p:spPr>
          <a:xfrm>
            <a:off x="3200400" y="2667000"/>
            <a:ext cx="2286000" cy="695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1816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During an active </a:t>
            </a:r>
            <a:r>
              <a:rPr lang="en-US" dirty="0" err="1" smtClean="0"/>
              <a:t>InSight</a:t>
            </a:r>
            <a:r>
              <a:rPr lang="en-US" dirty="0" smtClean="0"/>
              <a:t> call, turn up the iPad volume to the highest setting using the iPad’s volume button.  Next tap the volume icon to view the in-app Volume Adjustment Slider bar and adjust the volume to the desired setting.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59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Help &amp; Settings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28163" y="1447800"/>
            <a:ext cx="39440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7472">
              <a:spcBef>
                <a:spcPts val="24"/>
              </a:spcBef>
              <a:buFont typeface="Wingdings" pitchFamily="2" charset="2"/>
              <a:buChar char="§"/>
            </a:pPr>
            <a:r>
              <a:rPr lang="en-US" sz="1600" dirty="0" smtClean="0"/>
              <a:t>Tap </a:t>
            </a:r>
            <a:r>
              <a:rPr lang="en-US" sz="1600" dirty="0"/>
              <a:t>“Technical Assistance” to review a list of the most frequently asked questions and easy to understand responses with suggested </a:t>
            </a:r>
            <a:r>
              <a:rPr lang="en-US" sz="1600" dirty="0" smtClean="0"/>
              <a:t>actions.</a:t>
            </a:r>
            <a:br>
              <a:rPr lang="en-US" sz="1600" dirty="0" smtClean="0"/>
            </a:br>
            <a:r>
              <a:rPr lang="en-US" sz="1600" dirty="0" smtClean="0"/>
              <a:t> </a:t>
            </a:r>
          </a:p>
          <a:p>
            <a:pPr marL="347472" indent="-347472">
              <a:spcBef>
                <a:spcPts val="24"/>
              </a:spcBef>
              <a:buFont typeface="Wingdings" pitchFamily="2" charset="2"/>
              <a:buChar char="§"/>
            </a:pPr>
            <a:r>
              <a:rPr lang="en-US" sz="1600" dirty="0" smtClean="0"/>
              <a:t>Select </a:t>
            </a:r>
            <a:r>
              <a:rPr lang="en-US" sz="1600" dirty="0"/>
              <a:t>“Interpreter Availability” to access the video interpreter schedule including the language, hours of video interpreter availability, and days of the </a:t>
            </a:r>
            <a:r>
              <a:rPr lang="en-US" sz="1600" dirty="0" smtClean="0"/>
              <a:t>week</a:t>
            </a:r>
            <a:br>
              <a:rPr lang="en-US" sz="1600" dirty="0" smtClean="0"/>
            </a:br>
            <a:endParaRPr lang="en-US" sz="1600" dirty="0" smtClean="0"/>
          </a:p>
          <a:p>
            <a:pPr marL="347472" lvl="0" indent="-347472">
              <a:spcBef>
                <a:spcPts val="24"/>
              </a:spcBef>
              <a:buFont typeface="Wingdings" pitchFamily="2" charset="2"/>
              <a:buChar char="§"/>
            </a:pPr>
            <a:r>
              <a:rPr lang="en-US" sz="1600" dirty="0" smtClean="0"/>
              <a:t>Tap “Call History” for </a:t>
            </a:r>
            <a:r>
              <a:rPr lang="en-US" sz="1600" dirty="0"/>
              <a:t>a 30-day call history for this device </a:t>
            </a:r>
            <a:r>
              <a:rPr lang="en-US" sz="1600" dirty="0" smtClean="0"/>
              <a:t>including: video </a:t>
            </a:r>
            <a:r>
              <a:rPr lang="en-US" sz="1600" dirty="0"/>
              <a:t>or audio call, </a:t>
            </a:r>
            <a:r>
              <a:rPr lang="en-US" sz="1600" dirty="0" smtClean="0"/>
              <a:t>date </a:t>
            </a:r>
            <a:r>
              <a:rPr lang="en-US" sz="1600" dirty="0"/>
              <a:t>and time, </a:t>
            </a:r>
            <a:r>
              <a:rPr lang="en-US" sz="1600" dirty="0" smtClean="0"/>
              <a:t>language, </a:t>
            </a:r>
            <a:r>
              <a:rPr lang="en-US" sz="1600" dirty="0"/>
              <a:t>and the duration of the session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endParaRPr lang="en-US" sz="1600" dirty="0" smtClean="0"/>
          </a:p>
          <a:p>
            <a:pPr marL="347472" lvl="0" indent="-347472">
              <a:spcBef>
                <a:spcPts val="24"/>
              </a:spcBef>
              <a:buFont typeface="Wingdings" pitchFamily="2" charset="2"/>
              <a:buChar char="§"/>
            </a:pPr>
            <a:r>
              <a:rPr lang="en-US" sz="1600" dirty="0" smtClean="0"/>
              <a:t>Tap “Network Diagnostics” to help troubleshoot connectivity issues.</a:t>
            </a:r>
            <a:endParaRPr lang="en-US" sz="1600" dirty="0"/>
          </a:p>
          <a:p>
            <a:pPr marL="347472" indent="-347472">
              <a:spcBef>
                <a:spcPts val="24"/>
              </a:spcBef>
              <a:buFont typeface="Wingdings" pitchFamily="2" charset="2"/>
              <a:buChar char="§"/>
            </a:pPr>
            <a:endParaRPr lang="en-US" sz="2000" dirty="0"/>
          </a:p>
          <a:p>
            <a:r>
              <a:rPr lang="en-US" sz="2000" dirty="0"/>
              <a:t>	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87" y="2406761"/>
            <a:ext cx="1630363" cy="1250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97" y="1143000"/>
            <a:ext cx="1630363" cy="1251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23" y="3764603"/>
            <a:ext cx="1642353" cy="1259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36" y="2209800"/>
            <a:ext cx="2551266" cy="1956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591493" y="3995791"/>
            <a:ext cx="228977" cy="6942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9367" y="4686256"/>
            <a:ext cx="240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Tap Help &amp; Settings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562339" y="2133600"/>
            <a:ext cx="5285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89421" y="304515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00234" y="4294492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1087" y="5062645"/>
            <a:ext cx="1578489" cy="1185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>
            <a:off x="6562339" y="5538857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74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language access is important</a:t>
            </a:r>
          </a:p>
          <a:p>
            <a:r>
              <a:rPr lang="en-US" dirty="0" smtClean="0"/>
              <a:t>Why LanguageLine Solutions</a:t>
            </a:r>
          </a:p>
          <a:p>
            <a:r>
              <a:rPr lang="en-US" dirty="0"/>
              <a:t>Managing cultural </a:t>
            </a:r>
            <a:r>
              <a:rPr lang="en-US" dirty="0" smtClean="0"/>
              <a:t>difference</a:t>
            </a:r>
            <a:endParaRPr lang="en-US" dirty="0"/>
          </a:p>
          <a:p>
            <a:r>
              <a:rPr lang="en-US" dirty="0" smtClean="0"/>
              <a:t>Identifying the preferred language </a:t>
            </a:r>
          </a:p>
          <a:p>
            <a:r>
              <a:rPr lang="en-US" dirty="0" smtClean="0"/>
              <a:t>How to access an interpreter</a:t>
            </a:r>
          </a:p>
          <a:p>
            <a:r>
              <a:rPr lang="en-US" dirty="0" smtClean="0"/>
              <a:t>Working with the interpreter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371600" y="2971800"/>
            <a:ext cx="640080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029200"/>
            <a:ext cx="23812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At the End of Each Call…How Did We Do?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572000" cy="47418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2400" dirty="0" smtClean="0"/>
              <a:t>Option to rate your experience after every call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400" dirty="0" smtClean="0"/>
              <a:t>Tap 1-5 Stars – 5 is the best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400" dirty="0" smtClean="0"/>
              <a:t>Enter brief comments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400" dirty="0" smtClean="0"/>
              <a:t>Does </a:t>
            </a:r>
            <a:r>
              <a:rPr lang="en-US" altLang="en-US" sz="2400" smtClean="0"/>
              <a:t>not replace the VOC</a:t>
            </a:r>
            <a:endParaRPr lang="en-US" altLang="en-US" sz="2400" dirty="0" smtClean="0"/>
          </a:p>
          <a:p>
            <a:pPr eaLnBrk="1" hangingPunct="1">
              <a:buFont typeface="Arial" charset="0"/>
              <a:buChar char="•"/>
            </a:pPr>
            <a:r>
              <a:rPr lang="en-US" altLang="en-US" sz="2400" dirty="0" smtClean="0"/>
              <a:t>No charge to our account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400" dirty="0" smtClean="0"/>
              <a:t>On iPads only</a:t>
            </a:r>
          </a:p>
          <a:p>
            <a:pPr eaLnBrk="1" hangingPunct="1">
              <a:buFont typeface="Arial" charset="0"/>
              <a:buChar char="•"/>
            </a:pPr>
            <a:endParaRPr lang="en-US" altLang="en-US" dirty="0" smtClean="0"/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911" y="1828800"/>
            <a:ext cx="39624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37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r="12176"/>
          <a:stretch/>
        </p:blipFill>
        <p:spPr bwMode="auto">
          <a:xfrm>
            <a:off x="304422" y="1447799"/>
            <a:ext cx="914777" cy="90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LanguageLine Customer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24/7 InSight Technical Service</a:t>
            </a:r>
          </a:p>
          <a:p>
            <a:pPr marL="0" indent="0">
              <a:buNone/>
            </a:pPr>
            <a:r>
              <a:rPr lang="en-US" sz="2400" dirty="0" smtClean="0"/>
              <a:t>In you are having problems accessing an interpreting session contact:</a:t>
            </a:r>
          </a:p>
          <a:p>
            <a:pPr marL="0" indent="0">
              <a:buNone/>
            </a:pPr>
            <a:r>
              <a:rPr lang="en-US" sz="2400" dirty="0" smtClean="0"/>
              <a:t>InSight Technical Support 844.373.1951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Voice of the Customer:</a:t>
            </a: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If you wish to submit a comment or feedback to LanguageLine, visit their website at </a:t>
            </a:r>
            <a:r>
              <a:rPr lang="en-US" sz="2400" dirty="0" smtClean="0">
                <a:hlinkClick r:id="rId4"/>
              </a:rPr>
              <a:t>www.languageline.com</a:t>
            </a:r>
            <a:r>
              <a:rPr lang="en-US" sz="2400" dirty="0" smtClean="0"/>
              <a:t> and mouse over Client Services and click on Voice of </a:t>
            </a:r>
            <a:r>
              <a:rPr lang="en-US" sz="2400" smtClean="0"/>
              <a:t>the Customer.  </a:t>
            </a:r>
            <a:r>
              <a:rPr lang="en-US" sz="2400" dirty="0" smtClean="0"/>
              <a:t>You may submit a Voice of the Customer (VOC).  They welcome your communication.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768569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88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161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Why Language Access Services?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435387"/>
            <a:ext cx="5486400" cy="4508213"/>
          </a:xfrm>
        </p:spPr>
        <p:txBody>
          <a:bodyPr>
            <a:normAutofit fontScale="925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Improves customer service and builds loyalty by communicating  in the customer’s preferred language</a:t>
            </a:r>
          </a:p>
          <a:p>
            <a:r>
              <a:rPr lang="en-US" sz="2800" dirty="0" smtClean="0"/>
              <a:t>Improves staff efficiency by streamlining the communication process</a:t>
            </a:r>
          </a:p>
          <a:p>
            <a:r>
              <a:rPr lang="en-US" sz="2800" dirty="0" smtClean="0"/>
              <a:t>Mitigates risk and reduces the expense associated with a lack of effective communication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81000" y="1295400"/>
            <a:ext cx="4304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It’s </a:t>
            </a:r>
            <a:r>
              <a:rPr lang="en-US" sz="3200" dirty="0">
                <a:solidFill>
                  <a:schemeClr val="tx2"/>
                </a:solidFill>
              </a:rPr>
              <a:t>the Right Thing to Do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Language Access Services?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676400"/>
            <a:ext cx="8255000" cy="4495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law requires recipients of Federal funds to provide free, professional language access services to the Limited English Proficient and the Deaf and Hard-of-Hearing and provide notification that services are available.</a:t>
            </a:r>
          </a:p>
          <a:p>
            <a:pPr marL="0" indent="0">
              <a:buNone/>
            </a:pPr>
            <a:endParaRPr lang="en-US" sz="1700" dirty="0" smtClean="0"/>
          </a:p>
          <a:p>
            <a:r>
              <a:rPr lang="en-US" dirty="0" smtClean="0"/>
              <a:t>Section 1557 of the Patient Protection and Affordable Care Act</a:t>
            </a:r>
          </a:p>
          <a:p>
            <a:r>
              <a:rPr lang="en-US" dirty="0" smtClean="0"/>
              <a:t>Executive </a:t>
            </a:r>
            <a:r>
              <a:rPr lang="en-US" dirty="0"/>
              <a:t>Order 13166 </a:t>
            </a:r>
            <a:r>
              <a:rPr lang="en-US" dirty="0" smtClean="0"/>
              <a:t>of 2000</a:t>
            </a:r>
          </a:p>
          <a:p>
            <a:r>
              <a:rPr lang="en-US" dirty="0" smtClean="0"/>
              <a:t>Americans with Disabilities Act of 1990</a:t>
            </a:r>
          </a:p>
          <a:p>
            <a:r>
              <a:rPr lang="en-US" dirty="0" smtClean="0"/>
              <a:t>Section 504 of the Rehabilitation Act of 1973</a:t>
            </a:r>
            <a:endParaRPr lang="en-US" dirty="0"/>
          </a:p>
          <a:p>
            <a:r>
              <a:rPr lang="en-US" dirty="0" smtClean="0"/>
              <a:t>Title VI of the Civil Rights Act of 1964</a:t>
            </a:r>
          </a:p>
          <a:p>
            <a:r>
              <a:rPr lang="en-US" dirty="0" smtClean="0"/>
              <a:t>Local Language Access Mandates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Compliance helps us to: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Provide an outstanding customer experience</a:t>
            </a:r>
          </a:p>
          <a:p>
            <a:pPr lvl="1"/>
            <a:r>
              <a:rPr lang="en-US" dirty="0" smtClean="0"/>
              <a:t>Avoid costly fines</a:t>
            </a:r>
          </a:p>
          <a:p>
            <a:pPr lvl="1"/>
            <a:r>
              <a:rPr lang="en-US" dirty="0" smtClean="0"/>
              <a:t>Maximize Federal funding</a:t>
            </a:r>
          </a:p>
          <a:p>
            <a:pPr lvl="1"/>
            <a:r>
              <a:rPr lang="en-US" dirty="0" smtClean="0"/>
              <a:t>Avoid the cost of litigation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1143000"/>
            <a:ext cx="2145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It’s The Law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79" y="3352800"/>
            <a:ext cx="3229692" cy="21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 More Regulated in Healthcare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7545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law requires recipients of federal funds to provide free, professional language access services to the Limited English Proficient and the Deaf and Hard-of-Hearing and to provide notification that service is available.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Executive Order 13166 of 2000</a:t>
            </a:r>
          </a:p>
          <a:p>
            <a:r>
              <a:rPr lang="en-US" dirty="0" smtClean="0"/>
              <a:t>The Joint Commission</a:t>
            </a:r>
          </a:p>
          <a:p>
            <a:r>
              <a:rPr lang="en-US" dirty="0" smtClean="0"/>
              <a:t>Culturally and Linguistically Appropriate Services (CLAS) Standards</a:t>
            </a:r>
          </a:p>
          <a:p>
            <a:r>
              <a:rPr lang="en-US" dirty="0"/>
              <a:t>Section 1557 of the Patient Protection and Affordable Care </a:t>
            </a:r>
            <a:r>
              <a:rPr lang="en-US" dirty="0" smtClean="0"/>
              <a:t>Act</a:t>
            </a:r>
            <a:endParaRPr lang="en-US" dirty="0"/>
          </a:p>
          <a:p>
            <a:pPr lvl="1"/>
            <a:r>
              <a:rPr lang="en-US" dirty="0" smtClean="0"/>
              <a:t>Bans </a:t>
            </a:r>
            <a:r>
              <a:rPr lang="en-US" dirty="0"/>
              <a:t>the use of low-quality VRI 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equires </a:t>
            </a:r>
            <a:r>
              <a:rPr lang="en-US" dirty="0"/>
              <a:t>qualified </a:t>
            </a:r>
            <a:r>
              <a:rPr lang="en-US" dirty="0" smtClean="0"/>
              <a:t>interpreters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Benefits to patients:</a:t>
            </a:r>
            <a:endParaRPr lang="en-US" dirty="0"/>
          </a:p>
          <a:p>
            <a:pPr lvl="1"/>
            <a:r>
              <a:rPr lang="en-US" dirty="0" smtClean="0"/>
              <a:t>Improves health outcomes</a:t>
            </a:r>
          </a:p>
          <a:p>
            <a:pPr lvl="1"/>
            <a:r>
              <a:rPr lang="en-US" dirty="0" smtClean="0"/>
              <a:t>Reduces readmissions</a:t>
            </a:r>
          </a:p>
          <a:p>
            <a:pPr lvl="1"/>
            <a:r>
              <a:rPr lang="en-US" dirty="0" smtClean="0"/>
              <a:t>Contributes to outstanding </a:t>
            </a:r>
            <a:r>
              <a:rPr lang="en-US" dirty="0"/>
              <a:t>patient </a:t>
            </a:r>
            <a:r>
              <a:rPr lang="en-US" dirty="0" smtClean="0"/>
              <a:t>experience</a:t>
            </a:r>
          </a:p>
          <a:p>
            <a:endParaRPr lang="en-US" dirty="0"/>
          </a:p>
        </p:txBody>
      </p:sp>
      <p:pic>
        <p:nvPicPr>
          <p:cNvPr id="8194" name="Picture 2" descr="S:\marketing\Photos\Industry • Vertical Images\Healthcare\j04054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6" r="20832" b="6338"/>
          <a:stretch/>
        </p:blipFill>
        <p:spPr bwMode="auto">
          <a:xfrm>
            <a:off x="5867400" y="4038600"/>
            <a:ext cx="2531953" cy="190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1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Industry’s Most Dependable Provider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34975" y="1143000"/>
            <a:ext cx="4191000" cy="4924425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8788" y="1143000"/>
            <a:ext cx="3625850" cy="47859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PREMIER PARTNER</a:t>
            </a:r>
            <a:endParaRPr lang="en-US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Quality Linguists</a:t>
            </a:r>
            <a:endParaRPr lang="en-US" sz="1400" dirty="0">
              <a:solidFill>
                <a:prstClr val="black"/>
              </a:solidFill>
            </a:endParaRP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Only 1 in </a:t>
            </a:r>
            <a:r>
              <a:rPr lang="en-US" sz="1200" dirty="0" smtClean="0">
                <a:solidFill>
                  <a:prstClr val="black"/>
                </a:solidFill>
              </a:rPr>
              <a:t>11 (9%) </a:t>
            </a:r>
            <a:r>
              <a:rPr lang="en-US" sz="1200" dirty="0">
                <a:solidFill>
                  <a:prstClr val="black"/>
                </a:solidFill>
              </a:rPr>
              <a:t>applicants hired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Ongoing training and support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Quality assurance and monitoring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Average annual investment in our linguists exceeds many of our competitors annual earnings</a:t>
            </a:r>
            <a:br>
              <a:rPr lang="en-US" sz="1200" dirty="0">
                <a:solidFill>
                  <a:prstClr val="black"/>
                </a:solidFill>
              </a:rPr>
            </a:br>
            <a:endParaRPr lang="en-US" sz="1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Systems Safety and Security</a:t>
            </a:r>
            <a:endParaRPr lang="en-US" sz="1400" dirty="0">
              <a:solidFill>
                <a:prstClr val="black"/>
              </a:solidFill>
            </a:endParaRPr>
          </a:p>
          <a:p>
            <a:pPr marL="119063" indent="-119063">
              <a:buFont typeface="Arial" panose="020B0604020202020204" pitchFamily="34" charset="0"/>
              <a:buChar char="•"/>
              <a:tabLst>
                <a:tab pos="117475" algn="l"/>
              </a:tabLst>
              <a:defRPr/>
            </a:pPr>
            <a:r>
              <a:rPr lang="en-US" sz="1200" dirty="0">
                <a:solidFill>
                  <a:prstClr val="black"/>
                </a:solidFill>
              </a:rPr>
              <a:t>Complete </a:t>
            </a:r>
            <a:r>
              <a:rPr lang="en-US" sz="1200" dirty="0" smtClean="0">
                <a:solidFill>
                  <a:prstClr val="black"/>
                </a:solidFill>
              </a:rPr>
              <a:t>hundreds of security </a:t>
            </a:r>
            <a:r>
              <a:rPr lang="en-US" sz="1200" dirty="0">
                <a:solidFill>
                  <a:prstClr val="black"/>
                </a:solidFill>
              </a:rPr>
              <a:t>and business continuity client audits annually in Finance, Insurance</a:t>
            </a:r>
            <a:r>
              <a:rPr lang="en-US" sz="1200" dirty="0" smtClean="0">
                <a:solidFill>
                  <a:prstClr val="black"/>
                </a:solidFill>
              </a:rPr>
              <a:t>, </a:t>
            </a:r>
            <a:r>
              <a:rPr lang="en-US" sz="1200" dirty="0">
                <a:solidFill>
                  <a:prstClr val="black"/>
                </a:solidFill>
              </a:rPr>
              <a:t>Healthcare, Utilities, Government sectors</a:t>
            </a:r>
          </a:p>
          <a:p>
            <a:pPr marL="119063" indent="-119063">
              <a:buFont typeface="Arial" panose="020B0604020202020204" pitchFamily="34" charset="0"/>
              <a:buChar char="•"/>
              <a:tabLst>
                <a:tab pos="117475" algn="l"/>
              </a:tabLst>
              <a:defRPr/>
            </a:pPr>
            <a:r>
              <a:rPr lang="en-US" sz="1200" dirty="0">
                <a:solidFill>
                  <a:prstClr val="black"/>
                </a:solidFill>
              </a:rPr>
              <a:t>True global comprehensive Insurance and </a:t>
            </a:r>
            <a:br>
              <a:rPr lang="en-US" sz="1200" dirty="0">
                <a:solidFill>
                  <a:prstClr val="black"/>
                </a:solidFill>
              </a:rPr>
            </a:br>
            <a:r>
              <a:rPr lang="en-US" sz="1200" dirty="0">
                <a:solidFill>
                  <a:prstClr val="black"/>
                </a:solidFill>
              </a:rPr>
              <a:t>Liability Policy</a:t>
            </a:r>
            <a:br>
              <a:rPr lang="en-US" sz="1200" dirty="0">
                <a:solidFill>
                  <a:prstClr val="black"/>
                </a:solidFill>
              </a:rPr>
            </a:br>
            <a:endParaRPr lang="en-U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Financial Stability</a:t>
            </a:r>
            <a:endParaRPr lang="en-US" sz="1400" dirty="0">
              <a:solidFill>
                <a:prstClr val="black"/>
              </a:solidFill>
            </a:endParaRP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More than 3x revenue of our nearest competitor*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Sustained growth with annual revenue increases</a:t>
            </a:r>
            <a:r>
              <a:rPr lang="en-US" sz="1200" dirty="0">
                <a:solidFill>
                  <a:prstClr val="black"/>
                </a:solidFill>
              </a:rPr>
              <a:t/>
            </a:r>
            <a:br>
              <a:rPr lang="en-US" sz="1200" dirty="0">
                <a:solidFill>
                  <a:prstClr val="black"/>
                </a:solidFill>
              </a:rPr>
            </a:br>
            <a:endParaRPr lang="en-US" sz="1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 Technological Innovation</a:t>
            </a:r>
            <a:endParaRPr lang="en-US" sz="1400" dirty="0">
              <a:solidFill>
                <a:prstClr val="black"/>
              </a:solidFill>
            </a:endParaRP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Single largest technology investment in the </a:t>
            </a:r>
            <a:r>
              <a:rPr lang="en-US" sz="1200" dirty="0" smtClean="0">
                <a:solidFill>
                  <a:prstClr val="black"/>
                </a:solidFill>
              </a:rPr>
              <a:t>history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of </a:t>
            </a:r>
            <a:r>
              <a:rPr lang="en-US" sz="1200" dirty="0">
                <a:solidFill>
                  <a:prstClr val="black"/>
                </a:solidFill>
              </a:rPr>
              <a:t>the language industry to support client needs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Faster, clearer connections to interpreters  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New cutting edge solutions </a:t>
            </a:r>
          </a:p>
        </p:txBody>
      </p:sp>
      <p:pic>
        <p:nvPicPr>
          <p:cNvPr id="6150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7" b="5946"/>
          <a:stretch>
            <a:fillRect/>
          </a:stretch>
        </p:blipFill>
        <p:spPr bwMode="auto">
          <a:xfrm>
            <a:off x="3702824" y="4121217"/>
            <a:ext cx="8318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36" y="2924890"/>
            <a:ext cx="6858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4875213" y="1143000"/>
            <a:ext cx="3811587" cy="16224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6282372" y="1608933"/>
            <a:ext cx="790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2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" b="1" dirty="0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charset="0"/>
              </a:rPr>
              <a:t>Clients</a:t>
            </a:r>
            <a:endParaRPr lang="en-US" alt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225381" y="1985546"/>
            <a:ext cx="960438" cy="59461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dirty="0" smtClean="0">
                <a:solidFill>
                  <a:prstClr val="white"/>
                </a:solidFill>
              </a:rPr>
              <a:t>28,000</a:t>
            </a:r>
            <a:endParaRPr lang="en-US" sz="1900" b="1" dirty="0">
              <a:solidFill>
                <a:prstClr val="white"/>
              </a:solidFill>
            </a:endParaRPr>
          </a:p>
        </p:txBody>
      </p:sp>
      <p:grpSp>
        <p:nvGrpSpPr>
          <p:cNvPr id="6159" name="Group 95"/>
          <p:cNvGrpSpPr>
            <a:grpSpLocks/>
          </p:cNvGrpSpPr>
          <p:nvPr/>
        </p:nvGrpSpPr>
        <p:grpSpPr bwMode="auto">
          <a:xfrm>
            <a:off x="7443153" y="1924507"/>
            <a:ext cx="1151520" cy="682624"/>
            <a:chOff x="6908855" y="3921750"/>
            <a:chExt cx="845666" cy="527346"/>
          </a:xfrm>
        </p:grpSpPr>
        <p:sp>
          <p:nvSpPr>
            <p:cNvPr id="94" name="Oval 93"/>
            <p:cNvSpPr/>
            <p:nvPr/>
          </p:nvSpPr>
          <p:spPr>
            <a:xfrm>
              <a:off x="7051561" y="3921750"/>
              <a:ext cx="527346" cy="527346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003">
              <a:schemeClr val="dk2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baseline="30000" dirty="0">
                <a:solidFill>
                  <a:prstClr val="white"/>
                </a:solidFill>
              </a:endParaRPr>
            </a:p>
          </p:txBody>
        </p:sp>
        <p:sp>
          <p:nvSpPr>
            <p:cNvPr id="6178" name="TextBox 94"/>
            <p:cNvSpPr txBox="1">
              <a:spLocks noChangeArrowheads="1"/>
            </p:cNvSpPr>
            <p:nvPr/>
          </p:nvSpPr>
          <p:spPr bwMode="auto">
            <a:xfrm>
              <a:off x="6908855" y="4012969"/>
              <a:ext cx="845666" cy="356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529B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b="1" dirty="0" smtClean="0">
                  <a:solidFill>
                    <a:srgbClr val="FFFFFF"/>
                  </a:solidFill>
                  <a:latin typeface="Arial" charset="0"/>
                </a:rPr>
                <a:t>99</a:t>
              </a:r>
              <a:r>
                <a:rPr lang="en-US" altLang="en-US" sz="2000" b="1" baseline="30000" dirty="0" smtClean="0">
                  <a:solidFill>
                    <a:srgbClr val="FFFFFF"/>
                  </a:solidFill>
                  <a:latin typeface="Arial" charset="0"/>
                </a:rPr>
                <a:t>%</a:t>
              </a:r>
              <a:endParaRPr lang="en-US" altLang="en-US" sz="2000" b="1" baseline="30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6160" name="Rectangle 99"/>
          <p:cNvSpPr>
            <a:spLocks noChangeArrowheads="1"/>
          </p:cNvSpPr>
          <p:nvPr/>
        </p:nvSpPr>
        <p:spPr bwMode="auto">
          <a:xfrm>
            <a:off x="4864589" y="1191687"/>
            <a:ext cx="350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2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1F497D"/>
                </a:solidFill>
                <a:latin typeface="Arial" charset="0"/>
              </a:rPr>
              <a:t>THE TRUSTED PARTNER</a:t>
            </a:r>
            <a:endParaRPr lang="en-US" altLang="en-US" sz="1200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870450" y="2863850"/>
            <a:ext cx="3817938" cy="31781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62" name="TextBox 81"/>
          <p:cNvSpPr txBox="1">
            <a:spLocks noChangeArrowheads="1"/>
          </p:cNvSpPr>
          <p:nvPr/>
        </p:nvSpPr>
        <p:spPr bwMode="auto">
          <a:xfrm>
            <a:off x="6837363" y="3455988"/>
            <a:ext cx="1925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2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Arial" charset="0"/>
              </a:rPr>
              <a:t>18 </a:t>
            </a:r>
            <a:r>
              <a:rPr lang="en-US" altLang="en-US" sz="1200" b="1" dirty="0">
                <a:solidFill>
                  <a:srgbClr val="000000"/>
                </a:solidFill>
                <a:latin typeface="Arial" charset="0"/>
              </a:rPr>
              <a:t>of the top </a:t>
            </a:r>
            <a:r>
              <a:rPr lang="en-US" altLang="en-US" sz="1200" b="1" dirty="0" smtClean="0">
                <a:solidFill>
                  <a:srgbClr val="000000"/>
                </a:solidFill>
                <a:latin typeface="Arial" charset="0"/>
              </a:rPr>
              <a:t>20</a:t>
            </a:r>
            <a:endParaRPr lang="en-US" altLang="en-US" sz="1200" b="1" dirty="0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charset="0"/>
              </a:rPr>
              <a:t>Insurance Companies</a:t>
            </a:r>
          </a:p>
        </p:txBody>
      </p:sp>
      <p:sp>
        <p:nvSpPr>
          <p:cNvPr id="6163" name="TextBox 85"/>
          <p:cNvSpPr txBox="1">
            <a:spLocks noChangeArrowheads="1"/>
          </p:cNvSpPr>
          <p:nvPr/>
        </p:nvSpPr>
        <p:spPr bwMode="auto">
          <a:xfrm>
            <a:off x="4900613" y="3455988"/>
            <a:ext cx="1906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2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Arial" charset="0"/>
              </a:rPr>
              <a:t>13 </a:t>
            </a:r>
            <a:r>
              <a:rPr lang="en-US" altLang="en-US" sz="1200" b="1" dirty="0">
                <a:solidFill>
                  <a:srgbClr val="000000"/>
                </a:solidFill>
                <a:latin typeface="Arial" charset="0"/>
              </a:rPr>
              <a:t>of the top </a:t>
            </a:r>
            <a:r>
              <a:rPr lang="en-US" altLang="en-US" sz="1200" b="1" dirty="0" smtClean="0">
                <a:solidFill>
                  <a:srgbClr val="000000"/>
                </a:solidFill>
                <a:latin typeface="Arial" charset="0"/>
              </a:rPr>
              <a:t>14 </a:t>
            </a:r>
            <a:endParaRPr lang="en-US" altLang="en-US" sz="1200" b="1" dirty="0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charset="0"/>
              </a:rPr>
              <a:t>Medical Facilities</a:t>
            </a:r>
          </a:p>
        </p:txBody>
      </p:sp>
      <p:sp>
        <p:nvSpPr>
          <p:cNvPr id="6164" name="TextBox 88"/>
          <p:cNvSpPr txBox="1">
            <a:spLocks noChangeArrowheads="1"/>
          </p:cNvSpPr>
          <p:nvPr/>
        </p:nvSpPr>
        <p:spPr bwMode="auto">
          <a:xfrm>
            <a:off x="6858000" y="4724400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2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200" b="1">
                <a:solidFill>
                  <a:srgbClr val="000000"/>
                </a:solidFill>
                <a:latin typeface="Arial" charset="0"/>
              </a:rPr>
              <a:t>1000s of                   Government Agencies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   </a:t>
            </a:r>
            <a:endParaRPr lang="en-US" altLang="en-US" sz="1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165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88" y="3900487"/>
            <a:ext cx="5556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6" name="TextBox 92"/>
          <p:cNvSpPr txBox="1">
            <a:spLocks noChangeArrowheads="1"/>
          </p:cNvSpPr>
          <p:nvPr/>
        </p:nvSpPr>
        <p:spPr bwMode="auto">
          <a:xfrm>
            <a:off x="4892675" y="4759325"/>
            <a:ext cx="1922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2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Arial" charset="0"/>
              </a:rPr>
              <a:t>8 </a:t>
            </a:r>
            <a:r>
              <a:rPr lang="en-US" altLang="en-US" sz="1200" b="1" dirty="0">
                <a:solidFill>
                  <a:srgbClr val="000000"/>
                </a:solidFill>
                <a:latin typeface="Arial" charset="0"/>
              </a:rPr>
              <a:t>out of the top </a:t>
            </a:r>
            <a:r>
              <a:rPr lang="en-US" altLang="en-US" sz="1200" b="1" dirty="0" smtClean="0">
                <a:solidFill>
                  <a:srgbClr val="000000"/>
                </a:solidFill>
                <a:latin typeface="Arial" charset="0"/>
              </a:rPr>
              <a:t>10 </a:t>
            </a:r>
            <a:r>
              <a:rPr lang="en-US" altLang="en-US" sz="1200" b="1" dirty="0">
                <a:solidFill>
                  <a:srgbClr val="000000"/>
                </a:solidFill>
                <a:latin typeface="Arial" charset="0"/>
              </a:rPr>
              <a:t>Commercial Banks</a:t>
            </a:r>
          </a:p>
        </p:txBody>
      </p:sp>
      <p:sp>
        <p:nvSpPr>
          <p:cNvPr id="6167" name="Rectangle 97"/>
          <p:cNvSpPr>
            <a:spLocks noChangeArrowheads="1"/>
          </p:cNvSpPr>
          <p:nvPr/>
        </p:nvSpPr>
        <p:spPr bwMode="auto">
          <a:xfrm>
            <a:off x="4900613" y="2924890"/>
            <a:ext cx="3709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2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1F497D"/>
                </a:solidFill>
                <a:latin typeface="Arial" charset="0"/>
              </a:rPr>
              <a:t>THE PROVEN PARTNER</a:t>
            </a:r>
            <a:endParaRPr lang="en-US" altLang="en-US" sz="1200" dirty="0">
              <a:solidFill>
                <a:srgbClr val="1F497D"/>
              </a:solidFill>
              <a:latin typeface="Arial" charset="0"/>
            </a:endParaRPr>
          </a:p>
        </p:txBody>
      </p:sp>
      <p:pic>
        <p:nvPicPr>
          <p:cNvPr id="616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56" y="3917950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9" name="Rectangle 39"/>
          <p:cNvSpPr>
            <a:spLocks noChangeArrowheads="1"/>
          </p:cNvSpPr>
          <p:nvPr/>
        </p:nvSpPr>
        <p:spPr bwMode="auto">
          <a:xfrm>
            <a:off x="7258050" y="1622425"/>
            <a:ext cx="141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2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" b="1" dirty="0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charset="0"/>
              </a:rPr>
              <a:t>Client Retention</a:t>
            </a:r>
            <a:endParaRPr lang="en-US" alt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70" name="Rectangle 40"/>
          <p:cNvSpPr>
            <a:spLocks noChangeArrowheads="1"/>
          </p:cNvSpPr>
          <p:nvPr/>
        </p:nvSpPr>
        <p:spPr bwMode="auto">
          <a:xfrm>
            <a:off x="4818063" y="1625600"/>
            <a:ext cx="1216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2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" b="1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</a:rPr>
              <a:t>Experienced</a:t>
            </a:r>
            <a:endParaRPr lang="en-US" altLang="en-US" sz="1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171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22" y="5191999"/>
            <a:ext cx="6445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825" y="5191999"/>
            <a:ext cx="10985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3" name="TextBox 1"/>
          <p:cNvSpPr txBox="1">
            <a:spLocks noChangeArrowheads="1"/>
          </p:cNvSpPr>
          <p:nvPr/>
        </p:nvSpPr>
        <p:spPr bwMode="auto">
          <a:xfrm>
            <a:off x="434975" y="6096000"/>
            <a:ext cx="2424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2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" dirty="0">
                <a:solidFill>
                  <a:srgbClr val="000000"/>
                </a:solidFill>
                <a:latin typeface="Arial" charset="0"/>
              </a:rPr>
              <a:t>* </a:t>
            </a:r>
            <a:r>
              <a:rPr lang="en-US" altLang="en-US" sz="600" dirty="0" smtClean="0">
                <a:solidFill>
                  <a:srgbClr val="000000"/>
                </a:solidFill>
                <a:latin typeface="Arial" charset="0"/>
              </a:rPr>
              <a:t>2018 </a:t>
            </a:r>
            <a:r>
              <a:rPr lang="en-US" altLang="en-US" sz="600" dirty="0">
                <a:solidFill>
                  <a:srgbClr val="000000"/>
                </a:solidFill>
                <a:latin typeface="Arial" charset="0"/>
              </a:rPr>
              <a:t>Common Sense Advisory</a:t>
            </a:r>
          </a:p>
        </p:txBody>
      </p:sp>
      <p:pic>
        <p:nvPicPr>
          <p:cNvPr id="6174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1905000"/>
            <a:ext cx="827009" cy="77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54679" y="1766493"/>
            <a:ext cx="762000" cy="303911"/>
            <a:chOff x="2971800" y="1766493"/>
            <a:chExt cx="762000" cy="303911"/>
          </a:xfrm>
        </p:grpSpPr>
        <p:pic>
          <p:nvPicPr>
            <p:cNvPr id="6153" name="Picture 9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018"/>
            <a:stretch>
              <a:fillRect/>
            </a:stretch>
          </p:blipFill>
          <p:spPr bwMode="auto">
            <a:xfrm>
              <a:off x="3143665" y="1766493"/>
              <a:ext cx="590135" cy="300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3" t="11711" r="59961" b="45018"/>
            <a:stretch/>
          </p:blipFill>
          <p:spPr bwMode="auto">
            <a:xfrm>
              <a:off x="2971800" y="1828800"/>
              <a:ext cx="152400" cy="24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32"/>
          <a:stretch/>
        </p:blipFill>
        <p:spPr bwMode="auto">
          <a:xfrm>
            <a:off x="3954780" y="1773237"/>
            <a:ext cx="61722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43" y="5022105"/>
            <a:ext cx="849727" cy="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 l="12000" t="16000" r="12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Managing Cultural Difference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2200" dirty="0">
              <a:solidFill>
                <a:srgbClr val="00529B"/>
              </a:solidFill>
            </a:endParaRPr>
          </a:p>
          <a:p>
            <a:pPr marL="346075" indent="-285750">
              <a:lnSpc>
                <a:spcPct val="120000"/>
              </a:lnSpc>
            </a:pPr>
            <a:r>
              <a:rPr lang="en-US" sz="2200" b="1" dirty="0"/>
              <a:t>Cultural Sensitivity.  </a:t>
            </a:r>
            <a:r>
              <a:rPr lang="en-US" sz="2200" dirty="0"/>
              <a:t>An </a:t>
            </a:r>
            <a:r>
              <a:rPr lang="en-US" sz="2200" dirty="0" smtClean="0"/>
              <a:t>LEP’s culture</a:t>
            </a:r>
            <a:r>
              <a:rPr lang="en-US" sz="2200" dirty="0"/>
              <a:t>, traditions and experiences may be very different from our own.  Understand differences exist.  Be </a:t>
            </a:r>
            <a:r>
              <a:rPr lang="en-US" sz="2200" dirty="0" smtClean="0"/>
              <a:t>non-judgmental.</a:t>
            </a:r>
            <a:br>
              <a:rPr lang="en-US" sz="2200" dirty="0" smtClean="0"/>
            </a:br>
            <a:endParaRPr lang="en-US" sz="2200" dirty="0"/>
          </a:p>
          <a:p>
            <a:pPr marL="346075" indent="-285750">
              <a:lnSpc>
                <a:spcPct val="120000"/>
              </a:lnSpc>
            </a:pPr>
            <a:r>
              <a:rPr lang="en-US" sz="2200" b="1" dirty="0"/>
              <a:t>Indirect Communication.  </a:t>
            </a:r>
            <a:r>
              <a:rPr lang="en-US" sz="2200" dirty="0"/>
              <a:t>English is a direct language.  In other languages and cultures, it often takes longer to get to the point—even during emergencies.  Understand this issue and be </a:t>
            </a:r>
            <a:r>
              <a:rPr lang="en-US" sz="2200" dirty="0" smtClean="0"/>
              <a:t>patient.</a:t>
            </a:r>
            <a:br>
              <a:rPr lang="en-US" sz="2200" dirty="0" smtClean="0"/>
            </a:br>
            <a:endParaRPr lang="en-US" sz="2200" dirty="0"/>
          </a:p>
          <a:p>
            <a:pPr marL="346075" indent="-285750">
              <a:lnSpc>
                <a:spcPct val="120000"/>
              </a:lnSpc>
            </a:pPr>
            <a:r>
              <a:rPr lang="en-US" sz="2200" b="1" dirty="0"/>
              <a:t>Education.  </a:t>
            </a:r>
            <a:r>
              <a:rPr lang="en-US" sz="2200" dirty="0"/>
              <a:t>LEP persons may not be familiar with practices common to us.  To improve communication and reduce confusion, offer explanations when possible to bring LEP customers into the mainstream. 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  <a:p>
            <a:pPr marL="346075" indent="-285750">
              <a:lnSpc>
                <a:spcPct val="120000"/>
              </a:lnSpc>
            </a:pPr>
            <a:r>
              <a:rPr lang="en-US" sz="2200" b="1" dirty="0"/>
              <a:t>Simple Language.  </a:t>
            </a:r>
            <a:r>
              <a:rPr lang="en-US" sz="2200" dirty="0"/>
              <a:t>To improve understanding, use simple language and ask for clarification if needed. 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  <a:p>
            <a:pPr marL="346075" indent="-285750">
              <a:lnSpc>
                <a:spcPct val="120000"/>
              </a:lnSpc>
            </a:pPr>
            <a:r>
              <a:rPr lang="en-US" sz="2200" b="1" dirty="0"/>
              <a:t>Your Manner.  </a:t>
            </a:r>
            <a:r>
              <a:rPr lang="en-US" sz="2200" dirty="0"/>
              <a:t>Be respectful and speak in a neutral tone.</a:t>
            </a:r>
          </a:p>
        </p:txBody>
      </p:sp>
      <p:sp>
        <p:nvSpPr>
          <p:cNvPr id="2" name="Rectangle 1"/>
          <p:cNvSpPr/>
          <p:nvPr/>
        </p:nvSpPr>
        <p:spPr>
          <a:xfrm>
            <a:off x="498024" y="1219200"/>
            <a:ext cx="83058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2"/>
                </a:solidFill>
              </a:rPr>
              <a:t>Interpreters help overcome language and cultural barriers.  </a:t>
            </a: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When </a:t>
            </a:r>
            <a:r>
              <a:rPr lang="en-US" sz="2400" dirty="0">
                <a:solidFill>
                  <a:schemeClr val="tx2"/>
                </a:solidFill>
              </a:rPr>
              <a:t>working with </a:t>
            </a:r>
            <a:r>
              <a:rPr lang="en-US" sz="2400" dirty="0" smtClean="0">
                <a:solidFill>
                  <a:schemeClr val="tx2"/>
                </a:solidFill>
              </a:rPr>
              <a:t>LEP persons keep </a:t>
            </a:r>
            <a:r>
              <a:rPr lang="en-US" sz="2400" dirty="0">
                <a:solidFill>
                  <a:schemeClr val="tx2"/>
                </a:solidFill>
              </a:rPr>
              <a:t>in mind:</a:t>
            </a:r>
          </a:p>
        </p:txBody>
      </p:sp>
    </p:spTree>
    <p:extLst>
      <p:ext uri="{BB962C8B-B14F-4D97-AF65-F5344CB8AC3E}">
        <p14:creationId xmlns:p14="http://schemas.microsoft.com/office/powerpoint/2010/main" val="17118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043" y="1647745"/>
            <a:ext cx="2305687" cy="17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 </a:t>
            </a:r>
            <a:r>
              <a:rPr lang="en-US" dirty="0" err="1" smtClean="0"/>
              <a:t>InSight</a:t>
            </a:r>
            <a:r>
              <a:rPr lang="en-US" dirty="0" smtClean="0"/>
              <a:t> Application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754563"/>
          </a:xfrm>
        </p:spPr>
        <p:txBody>
          <a:bodyPr/>
          <a:lstStyle/>
          <a:p>
            <a:r>
              <a:rPr lang="en-US" sz="2800" b="1" dirty="0" smtClean="0"/>
              <a:t>On the iPad/Tablet</a:t>
            </a:r>
          </a:p>
          <a:p>
            <a:pPr lvl="1"/>
            <a:r>
              <a:rPr lang="en-US" sz="2400" dirty="0" smtClean="0"/>
              <a:t>Tap on the </a:t>
            </a:r>
            <a:r>
              <a:rPr lang="en-US" sz="2400" dirty="0" err="1" smtClean="0"/>
              <a:t>InSight</a:t>
            </a:r>
            <a:r>
              <a:rPr lang="en-US" sz="2400" dirty="0" smtClean="0"/>
              <a:t>  icon to open the application.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800" b="1" dirty="0" smtClean="0"/>
              <a:t>On the PC/Laptop</a:t>
            </a:r>
          </a:p>
          <a:p>
            <a:pPr lvl="1"/>
            <a:r>
              <a:rPr lang="en-US" sz="2400" dirty="0" smtClean="0"/>
              <a:t>Double Click on the </a:t>
            </a:r>
            <a:r>
              <a:rPr lang="en-US" sz="2400" dirty="0" err="1" smtClean="0"/>
              <a:t>InSight</a:t>
            </a:r>
            <a:r>
              <a:rPr lang="en-US" sz="2400" dirty="0" smtClean="0"/>
              <a:t> icon to open the application.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2" descr="C:\Users\mfeehan\Desktop\App_InS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1924687" cy="20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8390255" y="3276600"/>
            <a:ext cx="32131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7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Time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38" y="1524000"/>
            <a:ext cx="4798212" cy="4267200"/>
          </a:xfrm>
        </p:spPr>
        <p:txBody>
          <a:bodyPr>
            <a:noAutofit/>
          </a:bodyPr>
          <a:lstStyle/>
          <a:p>
            <a:r>
              <a:rPr lang="en-US" sz="2000" dirty="0"/>
              <a:t>Enter the Authentication Code provided to you by </a:t>
            </a:r>
            <a:r>
              <a:rPr lang="en-US" sz="2000" dirty="0" err="1"/>
              <a:t>LanguageLine</a:t>
            </a:r>
            <a:r>
              <a:rPr lang="en-US" sz="2000" dirty="0"/>
              <a:t>.</a:t>
            </a:r>
          </a:p>
          <a:p>
            <a:r>
              <a:rPr lang="en-US" sz="2000" dirty="0" smtClean="0"/>
              <a:t>Name </a:t>
            </a:r>
            <a:r>
              <a:rPr lang="en-US" sz="2000" dirty="0"/>
              <a:t>your device </a:t>
            </a:r>
            <a:r>
              <a:rPr lang="en-US" sz="2000" dirty="0" smtClean="0"/>
              <a:t>(identifies </a:t>
            </a:r>
            <a:r>
              <a:rPr lang="en-US" sz="2000" dirty="0"/>
              <a:t>location, department, or person</a:t>
            </a:r>
            <a:r>
              <a:rPr lang="en-US" sz="2000" dirty="0" smtClean="0"/>
              <a:t>). The </a:t>
            </a:r>
            <a:r>
              <a:rPr lang="en-US" sz="2000" dirty="0"/>
              <a:t>device name will appear on your usage report and invoice.</a:t>
            </a:r>
          </a:p>
          <a:p>
            <a:r>
              <a:rPr lang="en-US" sz="2000" dirty="0" smtClean="0"/>
              <a:t>Tap </a:t>
            </a:r>
            <a:r>
              <a:rPr lang="en-US" sz="2000" dirty="0"/>
              <a:t>on Activate Device to complete authentication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Once completed, the application will open directly to the language selection screen.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350" y="1905000"/>
            <a:ext cx="3839619" cy="28956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648200" y="4212766"/>
            <a:ext cx="609600" cy="1197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32253</TotalTime>
  <Words>1120</Words>
  <Application>Microsoft Office PowerPoint</Application>
  <PresentationFormat>On-screen Show (4:3)</PresentationFormat>
  <Paragraphs>193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PGothic</vt:lpstr>
      <vt:lpstr>MS PGothic</vt:lpstr>
      <vt:lpstr>Arial</vt:lpstr>
      <vt:lpstr>Arial Black</vt:lpstr>
      <vt:lpstr>Calibri</vt:lpstr>
      <vt:lpstr>Courier New</vt:lpstr>
      <vt:lpstr>Wingdings</vt:lpstr>
      <vt:lpstr>3_Office Theme</vt:lpstr>
      <vt:lpstr>Office Theme</vt:lpstr>
      <vt:lpstr>Optimizing  LanguageLine InSight®  Video Interpreting</vt:lpstr>
      <vt:lpstr>Agenda</vt:lpstr>
      <vt:lpstr>Why Language Access Services? </vt:lpstr>
      <vt:lpstr>Why Language Access Services? </vt:lpstr>
      <vt:lpstr> Even More Regulated in Healthcare </vt:lpstr>
      <vt:lpstr>The Industry’s Most Dependable Provider</vt:lpstr>
      <vt:lpstr>Managing Cultural Difference</vt:lpstr>
      <vt:lpstr>Accessing the InSight Application</vt:lpstr>
      <vt:lpstr>One Time Authentication</vt:lpstr>
      <vt:lpstr>InSight Language Selection Screen</vt:lpstr>
      <vt:lpstr>Accessing a Video Interpreter</vt:lpstr>
      <vt:lpstr>Accessing a Video Interpreter</vt:lpstr>
      <vt:lpstr>Accessing an Audio Interpreter</vt:lpstr>
      <vt:lpstr>Identifying the Language Preference</vt:lpstr>
      <vt:lpstr>Working with the Interpreter</vt:lpstr>
      <vt:lpstr>NotePad Feature</vt:lpstr>
      <vt:lpstr>Navigating the InSight Tap Control Buttons</vt:lpstr>
      <vt:lpstr>Volume Adjustment</vt:lpstr>
      <vt:lpstr>Access Help &amp; Settings</vt:lpstr>
      <vt:lpstr>At the End of Each Call…How Did We Do? </vt:lpstr>
      <vt:lpstr>LanguageLine Customer Service</vt:lpstr>
    </vt:vector>
  </TitlesOfParts>
  <Company>Languageline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Mosqueda, Rachel</dc:creator>
  <cp:lastModifiedBy>Geye, Patti</cp:lastModifiedBy>
  <cp:revision>378</cp:revision>
  <cp:lastPrinted>2016-09-12T20:11:00Z</cp:lastPrinted>
  <dcterms:created xsi:type="dcterms:W3CDTF">2012-09-19T17:51:16Z</dcterms:created>
  <dcterms:modified xsi:type="dcterms:W3CDTF">2018-10-26T21:34:13Z</dcterms:modified>
</cp:coreProperties>
</file>