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7"/>
  </p:notesMasterIdLst>
  <p:handoutMasterIdLst>
    <p:handoutMasterId r:id="rId18"/>
  </p:handoutMasterIdLst>
  <p:sldIdLst>
    <p:sldId id="337" r:id="rId2"/>
    <p:sldId id="338" r:id="rId3"/>
    <p:sldId id="341" r:id="rId4"/>
    <p:sldId id="339" r:id="rId5"/>
    <p:sldId id="340" r:id="rId6"/>
    <p:sldId id="372" r:id="rId7"/>
    <p:sldId id="355" r:id="rId8"/>
    <p:sldId id="360" r:id="rId9"/>
    <p:sldId id="351" r:id="rId10"/>
    <p:sldId id="356" r:id="rId11"/>
    <p:sldId id="344" r:id="rId12"/>
    <p:sldId id="345" r:id="rId13"/>
    <p:sldId id="346" r:id="rId14"/>
    <p:sldId id="354" r:id="rId15"/>
    <p:sldId id="371" r:id="rId16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0794C1-9EF3-4390-B473-91423EF15F4F}">
          <p14:sldIdLst>
            <p14:sldId id="337"/>
            <p14:sldId id="338"/>
            <p14:sldId id="341"/>
            <p14:sldId id="339"/>
            <p14:sldId id="340"/>
            <p14:sldId id="372"/>
            <p14:sldId id="355"/>
            <p14:sldId id="360"/>
            <p14:sldId id="351"/>
            <p14:sldId id="356"/>
            <p14:sldId id="344"/>
            <p14:sldId id="345"/>
            <p14:sldId id="346"/>
            <p14:sldId id="354"/>
            <p14:sldId id="3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B"/>
    <a:srgbClr val="F79646"/>
    <a:srgbClr val="4BACC6"/>
    <a:srgbClr val="8064A2"/>
    <a:srgbClr val="9BBB59"/>
    <a:srgbClr val="C0504D"/>
    <a:srgbClr val="C00000"/>
    <a:srgbClr val="004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2998" autoAdjust="0"/>
  </p:normalViewPr>
  <p:slideViewPr>
    <p:cSldViewPr>
      <p:cViewPr varScale="1">
        <p:scale>
          <a:sx n="91" d="100"/>
          <a:sy n="91" d="100"/>
        </p:scale>
        <p:origin x="121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300" d="100"/>
          <a:sy n="300" d="100"/>
        </p:scale>
        <p:origin x="-2992" y="552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01CF752B-C3B2-462B-B611-42CC5A21BC0E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79AF5E61-ED1F-4FAA-89FC-B2D8EA3C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08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173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CE53542F-1CBE-4287-879F-EDEE77A403D6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37" y="4387767"/>
            <a:ext cx="5558801" cy="4155919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173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56019ED0-DF48-4B2C-980D-61E479D45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1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95D04-70BF-4A40-9001-D66145817F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19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xfrm>
            <a:off x="695637" y="4387767"/>
            <a:ext cx="5558801" cy="41559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6892" indent="-226892">
              <a:lnSpc>
                <a:spcPct val="90000"/>
              </a:lnSpc>
            </a:pPr>
            <a:endParaRPr lang="en-US" sz="1000" dirty="0"/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3936175" y="8772379"/>
            <a:ext cx="3012329" cy="46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81" tIns="46242" rIns="92481" bIns="46242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fld id="{D32B844F-5CD6-4896-B493-3C7874C61EB9}" type="slidenum">
              <a:rPr lang="en-US" sz="1200"/>
              <a:pPr algn="r" eaLnBrk="1" hangingPunct="1"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39147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936175" y="8772379"/>
            <a:ext cx="3012329" cy="46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81" tIns="46242" rIns="92481" bIns="46242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fld id="{8B82CA50-7CDC-4094-9275-560250763EFE}" type="slidenum">
              <a:rPr lang="en-US" sz="1200"/>
              <a:pPr algn="r" eaLnBrk="1" hangingPunct="1"/>
              <a:t>14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637" y="4387767"/>
            <a:ext cx="5558801" cy="41559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8858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11EA0A-E6EB-4F8E-88B5-26D7F8C95B4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595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1452" indent="-28902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6081" indent="-23121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8513" indent="-23121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0946" indent="-23121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3377" indent="-2312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809" indent="-2312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241" indent="-2312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0674" indent="-2312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0ACBE77-3564-46BE-BAB0-7A834B2EF70F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3072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6677" y="4387136"/>
            <a:ext cx="5096722" cy="41562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481" tIns="46242" rIns="92481" bIns="4624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0725" name="Slide Number Placeholder 3"/>
          <p:cNvSpPr txBox="1">
            <a:spLocks noGrp="1"/>
          </p:cNvSpPr>
          <p:nvPr/>
        </p:nvSpPr>
        <p:spPr bwMode="auto">
          <a:xfrm>
            <a:off x="3938376" y="8774271"/>
            <a:ext cx="3011699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81" tIns="46242" rIns="92481" bIns="46242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7377F7A-45DB-44E6-B5B6-04394D7E33DA}" type="slidenum">
              <a:rPr lang="en-US" sz="1200">
                <a:ea typeface="ＭＳ Ｐゴシック" pitchFamily="34" charset="-128"/>
              </a:rPr>
              <a:pPr algn="r"/>
              <a:t>2</a:t>
            </a:fld>
            <a:endParaRPr lang="en-US" sz="120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9293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8311" lvl="1">
              <a:defRPr/>
            </a:pPr>
            <a:endParaRPr lang="en-US" altLang="en-US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9282C-369E-4445-9F9D-B6F141044A1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55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637" y="4387767"/>
            <a:ext cx="5558801" cy="41559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9293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xfrm>
            <a:off x="695637" y="4387767"/>
            <a:ext cx="5558801" cy="41559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dirty="0"/>
          </a:p>
        </p:txBody>
      </p:sp>
      <p:sp>
        <p:nvSpPr>
          <p:cNvPr id="121860" name="Slide Number Placeholder 3"/>
          <p:cNvSpPr txBox="1">
            <a:spLocks noGrp="1"/>
          </p:cNvSpPr>
          <p:nvPr/>
        </p:nvSpPr>
        <p:spPr bwMode="auto">
          <a:xfrm>
            <a:off x="3936175" y="8772379"/>
            <a:ext cx="3012329" cy="46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81" tIns="46242" rIns="92481" bIns="46242" anchor="b"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54288" indent="-233363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011488" indent="-233363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68688" indent="-233363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925888" indent="-233363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0A837B58-4ACE-4880-B25C-F7E600940D8B}" type="slidenum">
              <a:rPr lang="en-US" sz="1200">
                <a:solidFill>
                  <a:prstClr val="black"/>
                </a:solidFill>
              </a:rPr>
              <a:pPr algn="r"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62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xfrm>
            <a:off x="695637" y="4387767"/>
            <a:ext cx="5558801" cy="41559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dirty="0"/>
          </a:p>
        </p:txBody>
      </p:sp>
      <p:sp>
        <p:nvSpPr>
          <p:cNvPr id="121860" name="Slide Number Placeholder 3"/>
          <p:cNvSpPr txBox="1">
            <a:spLocks noGrp="1"/>
          </p:cNvSpPr>
          <p:nvPr/>
        </p:nvSpPr>
        <p:spPr bwMode="auto">
          <a:xfrm>
            <a:off x="3936175" y="8772379"/>
            <a:ext cx="3012329" cy="46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81" tIns="46242" rIns="92481" bIns="46242" anchor="b"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57238" indent="-292100" defTabSz="93186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65225" indent="-233363" defTabSz="93186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30363" indent="-233363" defTabSz="93186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97088" indent="-233363" defTabSz="931863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54288" indent="-233363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011488" indent="-233363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68688" indent="-233363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925888" indent="-233363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0A837B58-4ACE-4880-B25C-F7E600940D8B}" type="slidenum">
              <a:rPr lang="en-US" sz="1200"/>
              <a:pPr algn="r"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35954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xfrm>
            <a:off x="695637" y="4387767"/>
            <a:ext cx="5558801" cy="41559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6895" indent="-226895">
              <a:lnSpc>
                <a:spcPct val="90000"/>
              </a:lnSpc>
            </a:pPr>
            <a:endParaRPr lang="en-US" sz="1000" dirty="0"/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3936174" y="8772378"/>
            <a:ext cx="3012329" cy="46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83" tIns="46242" rIns="92483" bIns="46242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fld id="{D32B844F-5CD6-4896-B493-3C7874C61EB9}" type="slidenum">
              <a:rPr lang="en-US" sz="1200"/>
              <a:pPr algn="r" eaLnBrk="1" hangingPunct="1"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43955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xfrm>
            <a:off x="695637" y="4387767"/>
            <a:ext cx="5558801" cy="41559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6892" indent="-226892">
              <a:lnSpc>
                <a:spcPct val="90000"/>
              </a:lnSpc>
            </a:pPr>
            <a:endParaRPr lang="en-US" sz="1000" dirty="0"/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3936175" y="8772379"/>
            <a:ext cx="3012329" cy="46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81" tIns="46242" rIns="92481" bIns="46242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fld id="{D32B844F-5CD6-4896-B493-3C7874C61EB9}" type="slidenum">
              <a:rPr lang="en-US" sz="1200"/>
              <a:pPr algn="r" eaLnBrk="1" hangingPunct="1"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23172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xfrm>
            <a:off x="695637" y="4387767"/>
            <a:ext cx="5558801" cy="41559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6892" indent="-226892">
              <a:lnSpc>
                <a:spcPct val="90000"/>
              </a:lnSpc>
            </a:pPr>
            <a:endParaRPr lang="en-US" sz="1000" dirty="0"/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3936175" y="8772379"/>
            <a:ext cx="3012329" cy="46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81" tIns="46242" rIns="92481" bIns="46242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fld id="{D32B844F-5CD6-4896-B493-3C7874C61EB9}" type="slidenum">
              <a:rPr lang="en-US" sz="1200"/>
              <a:pPr algn="r" eaLnBrk="1" hangingPunct="1"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16564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457199"/>
          </a:xfrm>
          <a:prstGeom prst="rect">
            <a:avLst/>
          </a:prstGeom>
          <a:solidFill>
            <a:srgbClr val="FF9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0425"/>
            <a:ext cx="6629400" cy="1470025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886200"/>
            <a:ext cx="4038600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239000" y="6400800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3104"/>
            <a:ext cx="1914149" cy="5308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314325" y="923925"/>
            <a:ext cx="8836080" cy="241408"/>
          </a:xfrm>
          <a:custGeom>
            <a:avLst/>
            <a:gdLst>
              <a:gd name="connsiteX0" fmla="*/ 0 w 9067800"/>
              <a:gd name="connsiteY0" fmla="*/ 0 h 457200"/>
              <a:gd name="connsiteX1" fmla="*/ 9067800 w 9067800"/>
              <a:gd name="connsiteY1" fmla="*/ 0 h 457200"/>
              <a:gd name="connsiteX2" fmla="*/ 9067800 w 9067800"/>
              <a:gd name="connsiteY2" fmla="*/ 457200 h 457200"/>
              <a:gd name="connsiteX3" fmla="*/ 0 w 9067800"/>
              <a:gd name="connsiteY3" fmla="*/ 457200 h 457200"/>
              <a:gd name="connsiteX4" fmla="*/ 0 w 9067800"/>
              <a:gd name="connsiteY4" fmla="*/ 0 h 457200"/>
              <a:gd name="connsiteX0" fmla="*/ 24966 w 9067800"/>
              <a:gd name="connsiteY0" fmla="*/ 0 h 460321"/>
              <a:gd name="connsiteX1" fmla="*/ 9067800 w 9067800"/>
              <a:gd name="connsiteY1" fmla="*/ 3121 h 460321"/>
              <a:gd name="connsiteX2" fmla="*/ 9067800 w 9067800"/>
              <a:gd name="connsiteY2" fmla="*/ 460321 h 460321"/>
              <a:gd name="connsiteX3" fmla="*/ 0 w 9067800"/>
              <a:gd name="connsiteY3" fmla="*/ 460321 h 460321"/>
              <a:gd name="connsiteX4" fmla="*/ 24966 w 9067800"/>
              <a:gd name="connsiteY4" fmla="*/ 0 h 460321"/>
              <a:gd name="connsiteX0" fmla="*/ 15369 w 9058203"/>
              <a:gd name="connsiteY0" fmla="*/ 0 h 494524"/>
              <a:gd name="connsiteX1" fmla="*/ 9058203 w 9058203"/>
              <a:gd name="connsiteY1" fmla="*/ 3121 h 494524"/>
              <a:gd name="connsiteX2" fmla="*/ 9058203 w 9058203"/>
              <a:gd name="connsiteY2" fmla="*/ 460321 h 494524"/>
              <a:gd name="connsiteX3" fmla="*/ 0 w 9058203"/>
              <a:gd name="connsiteY3" fmla="*/ 494524 h 494524"/>
              <a:gd name="connsiteX4" fmla="*/ 15369 w 9058203"/>
              <a:gd name="connsiteY4" fmla="*/ 0 h 49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8203" h="494524">
                <a:moveTo>
                  <a:pt x="15369" y="0"/>
                </a:moveTo>
                <a:lnTo>
                  <a:pt x="9058203" y="3121"/>
                </a:lnTo>
                <a:lnTo>
                  <a:pt x="9058203" y="460321"/>
                </a:lnTo>
                <a:lnTo>
                  <a:pt x="0" y="494524"/>
                </a:lnTo>
                <a:lnTo>
                  <a:pt x="1536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765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371600" indent="-457200">
              <a:buClrTx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12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 marL="342900" indent="-342900">
              <a:buClrTx/>
              <a:buFont typeface="Wingdings" panose="05000000000000000000" pitchFamily="2" charset="2"/>
              <a:buChar char="§"/>
              <a:defRPr sz="2800"/>
            </a:lvl1pPr>
            <a:lvl2pPr>
              <a:defRPr sz="2400"/>
            </a:lvl2pPr>
            <a:lvl3pPr>
              <a:buClrTx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 marL="342900" indent="-342900">
              <a:buClrTx/>
              <a:buFont typeface="Wingdings" panose="05000000000000000000" pitchFamily="2" charset="2"/>
              <a:buChar char="§"/>
              <a:defRPr sz="2800"/>
            </a:lvl1pPr>
            <a:lvl2pPr>
              <a:defRPr sz="2400"/>
            </a:lvl2pPr>
            <a:lvl3pPr>
              <a:buClrTx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954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>
              <a:defRPr sz="2000"/>
            </a:lvl2pPr>
            <a:lvl3pPr>
              <a:buClrTx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/>
            </a:lvl1pPr>
            <a:lvl2pPr>
              <a:defRPr sz="2000"/>
            </a:lvl2pPr>
            <a:lvl3pPr>
              <a:buClrTx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823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357147" y="6477000"/>
            <a:ext cx="8763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8570913" algn="r"/>
              </a:tabLst>
              <a:defRPr/>
            </a:pPr>
            <a:r>
              <a:rPr lang="en-US" dirty="0" smtClean="0">
                <a:solidFill>
                  <a:srgbClr val="00529B"/>
                </a:solidFill>
              </a:rPr>
              <a:t>© </a:t>
            </a:r>
            <a:r>
              <a:rPr lang="en-US" dirty="0" smtClean="0">
                <a:solidFill>
                  <a:srgbClr val="00529B"/>
                </a:solidFill>
              </a:rPr>
              <a:t>2019 </a:t>
            </a:r>
            <a:r>
              <a:rPr lang="en-US" dirty="0" smtClean="0">
                <a:solidFill>
                  <a:srgbClr val="00529B"/>
                </a:solidFill>
              </a:rPr>
              <a:t>LanguageLine Solutions • Confidential and Proprietary • www.LanguageLine.com	                                                                                                             </a:t>
            </a:r>
            <a:fld id="{B6C28417-6EAC-4645-A817-030BA77D89B0}" type="slidenum">
              <a:rPr lang="en-US" smtClean="0">
                <a:solidFill>
                  <a:srgbClr val="00529B"/>
                </a:solidFill>
              </a:rPr>
              <a:pPr>
                <a:tabLst>
                  <a:tab pos="8570913" algn="r"/>
                </a:tabLst>
                <a:defRPr/>
              </a:pPr>
              <a:t>‹#›</a:t>
            </a:fld>
            <a:r>
              <a:rPr lang="en-US" dirty="0" smtClean="0">
                <a:solidFill>
                  <a:srgbClr val="00529B"/>
                </a:solidFill>
              </a:rPr>
              <a:t> </a:t>
            </a:r>
            <a:endParaRPr lang="en-US" dirty="0">
              <a:solidFill>
                <a:srgbClr val="00529B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408752"/>
            <a:ext cx="1313701" cy="364324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304800" y="1019175"/>
            <a:ext cx="8839200" cy="0"/>
          </a:xfrm>
          <a:prstGeom prst="line">
            <a:avLst/>
          </a:prstGeom>
          <a:ln w="28575"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04800" y="1076325"/>
            <a:ext cx="8839200" cy="0"/>
          </a:xfrm>
          <a:prstGeom prst="line">
            <a:avLst/>
          </a:prstGeom>
          <a:ln w="28575">
            <a:solidFill>
              <a:srgbClr val="FF9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 userDrawn="1"/>
        </p:nvSpPr>
        <p:spPr>
          <a:xfrm rot="10800000">
            <a:off x="-1" y="0"/>
            <a:ext cx="381000" cy="5943600"/>
          </a:xfrm>
          <a:prstGeom prst="triangle">
            <a:avLst>
              <a:gd name="adj" fmla="val 100000"/>
            </a:avLst>
          </a:prstGeom>
          <a:solidFill>
            <a:srgbClr val="005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267450"/>
            <a:ext cx="9144000" cy="0"/>
          </a:xfrm>
          <a:prstGeom prst="line">
            <a:avLst/>
          </a:prstGeom>
          <a:ln w="28575">
            <a:solidFill>
              <a:srgbClr val="FF9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28575"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30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ustomercare@languageline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anguageline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447800"/>
            <a:ext cx="7239000" cy="28956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Optimizing Phone</a:t>
            </a:r>
            <a:br>
              <a:rPr lang="en-US" sz="4800" dirty="0" smtClean="0"/>
            </a:br>
            <a:r>
              <a:rPr lang="en-US" sz="4800" dirty="0" smtClean="0"/>
              <a:t>Interpreting Services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958429"/>
            <a:ext cx="1657191" cy="210859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314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067756" cy="379776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 Support Materials for Staff</a:t>
            </a:r>
            <a:endParaRPr lang="en-US" b="1" dirty="0" smtClean="0">
              <a:solidFill>
                <a:srgbClr val="00529B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6679" y="1669388"/>
            <a:ext cx="2438400" cy="170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547" y="3807887"/>
            <a:ext cx="1562100" cy="6655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3354" y="3344401"/>
            <a:ext cx="1507802" cy="974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9547" y="2215583"/>
            <a:ext cx="2395870" cy="13958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69257" y="455584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/>
              <a:t>Quick Reference Guides </a:t>
            </a:r>
            <a:r>
              <a:rPr lang="en-US" dirty="0"/>
              <a:t>(QRGs) include LanguageLine toll free number, Client ID#, and instructions for accessing an interpreter.</a:t>
            </a:r>
          </a:p>
        </p:txBody>
      </p:sp>
    </p:spTree>
    <p:extLst>
      <p:ext uri="{BB962C8B-B14F-4D97-AF65-F5344CB8AC3E}">
        <p14:creationId xmlns:p14="http://schemas.microsoft.com/office/powerpoint/2010/main" val="251191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Accessing a Phone Interpreter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37067" y="1287773"/>
            <a:ext cx="8352014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529B"/>
                </a:solidFill>
              </a:rPr>
              <a:t>Receiving an INBOUND Call From an LEP: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Place the LEP on hold using the conference hold button.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Dial the LanguageLine toll free service number or hit the pre-programmed button to connect with LanguageLine.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Follow the IVR prompts or supply the information requested by the call agent.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An interpreter will be connected to the call.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Brief the interpreter. Summarize what you wish to accomplish and give any special instructions.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Add the LEP caller on the line.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Say “end of call” to the interpreter to complete the call. 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5268694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en-US" b="1" dirty="0">
                <a:solidFill>
                  <a:srgbClr val="00529B"/>
                </a:solidFill>
              </a:rPr>
              <a:t>Helpful Tip</a:t>
            </a:r>
            <a:r>
              <a:rPr lang="en-US" dirty="0">
                <a:solidFill>
                  <a:srgbClr val="00529B"/>
                </a:solidFill>
              </a:rPr>
              <a:t>:  </a:t>
            </a:r>
            <a:r>
              <a:rPr lang="en-US" dirty="0" smtClean="0">
                <a:solidFill>
                  <a:srgbClr val="00529B"/>
                </a:solidFill>
              </a:rPr>
              <a:t>If </a:t>
            </a:r>
            <a:r>
              <a:rPr lang="en-US" dirty="0">
                <a:solidFill>
                  <a:srgbClr val="00529B"/>
                </a:solidFill>
              </a:rPr>
              <a:t>you are unable to identify the language, call LanguageLine call agents for </a:t>
            </a:r>
            <a:r>
              <a:rPr lang="en-US" dirty="0" smtClean="0">
                <a:solidFill>
                  <a:srgbClr val="00529B"/>
                </a:solidFill>
              </a:rPr>
              <a:t>help. </a:t>
            </a:r>
            <a:endParaRPr lang="en-US" dirty="0">
              <a:solidFill>
                <a:srgbClr val="00529B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956" y="4419600"/>
            <a:ext cx="1981200" cy="1495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49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Accessing a Phone Interpreter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229600" cy="4233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529B"/>
                </a:solidFill>
              </a:rPr>
              <a:t>Placing an OUTBOUND Call to an LEP: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Dial the LanguageLine toll free service number or hit the pre-programmed button to connect with LanguageLine.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Follow the IVR prompts or supply the information requested by the call agent.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Brief the interpreter. Summarize what you wish to accomplish and give any special instructions.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Ask the interpreter to dial the LEP or place the interpreter on hold and conference in the LEP.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Say “end of call” to the interpreter to complete the call.   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931333" y="4953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529B"/>
                </a:solidFill>
              </a:rPr>
              <a:t>Helpful Tip:  </a:t>
            </a:r>
            <a:r>
              <a:rPr lang="en-US" dirty="0">
                <a:solidFill>
                  <a:srgbClr val="00529B"/>
                </a:solidFill>
              </a:rPr>
              <a:t>If you are unable to identify the</a:t>
            </a:r>
          </a:p>
          <a:p>
            <a:r>
              <a:rPr lang="en-US" dirty="0">
                <a:solidFill>
                  <a:srgbClr val="00529B"/>
                </a:solidFill>
              </a:rPr>
              <a:t> language, call LanguageLine call agents for help.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156" y="4381996"/>
            <a:ext cx="21161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46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Accessing an Over-the-Phone Interpreter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04543" y="1327742"/>
            <a:ext cx="6629400" cy="381000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smtClean="0">
                <a:solidFill>
                  <a:srgbClr val="00529B"/>
                </a:solidFill>
              </a:rPr>
              <a:t>When You Are Face-to-Face With an LEP</a:t>
            </a:r>
          </a:p>
          <a:p>
            <a:pPr marL="109728" indent="0">
              <a:buNone/>
            </a:pPr>
            <a:r>
              <a:rPr lang="en-US" sz="2000" dirty="0" smtClean="0"/>
              <a:t>You may pass the phone handset back and forth, use a speakerphone, or use the LanguageLine Dual Handset phone.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000" dirty="0" smtClean="0"/>
              <a:t>Dial the LanguageLine toll free service number or hit the pre-programmed button to connect with LanguageLine. 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000" dirty="0" smtClean="0"/>
              <a:t>Follow the IVR prompts or supply the information requested by the call agent.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000" dirty="0" smtClean="0"/>
              <a:t>Brief the interpreter. Summarize what you wish to accomplish and give any special instructions.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000" dirty="0" smtClean="0"/>
              <a:t>Say “end of call” to the interpreter to complete the call.</a:t>
            </a:r>
          </a:p>
          <a:p>
            <a:pPr marL="109728" indent="0">
              <a:buNone/>
            </a:pPr>
            <a:endParaRPr lang="en-US" sz="200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6814187" y="2743200"/>
            <a:ext cx="1987794" cy="1447800"/>
            <a:chOff x="6903548" y="4996962"/>
            <a:chExt cx="1859452" cy="12192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4996962"/>
              <a:ext cx="1201150" cy="986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6903548" y="5985330"/>
              <a:ext cx="185945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900" dirty="0" smtClean="0"/>
                <a:t>LanguageLine Dual Handset Phone</a:t>
              </a:r>
              <a:endParaRPr lang="en-US" sz="9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914400" y="499696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9728" indent="0">
              <a:buNone/>
            </a:pPr>
            <a:r>
              <a:rPr lang="en-US" b="1" dirty="0">
                <a:solidFill>
                  <a:srgbClr val="00529B"/>
                </a:solidFill>
              </a:rPr>
              <a:t>Helpful Tip:  </a:t>
            </a:r>
            <a:r>
              <a:rPr lang="en-US" dirty="0" smtClean="0">
                <a:solidFill>
                  <a:srgbClr val="00529B"/>
                </a:solidFill>
              </a:rPr>
              <a:t>If </a:t>
            </a:r>
            <a:r>
              <a:rPr lang="en-US" dirty="0">
                <a:solidFill>
                  <a:srgbClr val="00529B"/>
                </a:solidFill>
              </a:rPr>
              <a:t>you are unable to identify the language, call LanguageLine call agents for help.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26972"/>
            <a:ext cx="211613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63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LanguageLine Customer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529B"/>
                </a:solidFill>
              </a:rPr>
              <a:t>Customer Service:</a:t>
            </a:r>
          </a:p>
          <a:p>
            <a:pPr marL="0" indent="0">
              <a:buNone/>
            </a:pPr>
            <a:r>
              <a:rPr lang="en-US" sz="2400" dirty="0" smtClean="0"/>
              <a:t>LanguageLine is available for assistance for all services. If you need help with product information or support: </a:t>
            </a:r>
          </a:p>
          <a:p>
            <a:pPr marL="0" indent="0">
              <a:buNone/>
            </a:pPr>
            <a:r>
              <a:rPr lang="en-US" sz="2400" dirty="0" smtClean="0"/>
              <a:t>By Phone: 1-800-752-6096, option 2 - 6AM </a:t>
            </a:r>
            <a:r>
              <a:rPr lang="en-US" sz="2400" dirty="0"/>
              <a:t>- 6PM PST Mon-Fri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By Email: </a:t>
            </a:r>
            <a:r>
              <a:rPr lang="en-US" sz="2400" dirty="0">
                <a:hlinkClick r:id="rId3"/>
              </a:rPr>
              <a:t>customercare@languageline.com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529B"/>
                </a:solidFill>
              </a:rPr>
              <a:t>Voice of the Customer:</a:t>
            </a:r>
            <a:endParaRPr lang="en-US" sz="2400" b="1" dirty="0">
              <a:solidFill>
                <a:srgbClr val="00529B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If you wish to submit a comment or feedback to LanguageLine, visit their website at </a:t>
            </a:r>
            <a:r>
              <a:rPr lang="en-US" sz="2400" dirty="0" smtClean="0">
                <a:hlinkClick r:id="rId4"/>
              </a:rPr>
              <a:t>www.languageline.com</a:t>
            </a:r>
            <a:r>
              <a:rPr lang="en-US" sz="2400" dirty="0" smtClean="0"/>
              <a:t> and mouse over Customer Service and click on Provide Feedback.  You may submit a Voice of the Customer (VOC).  They welcome your communication.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88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 txBox="1">
            <a:spLocks/>
          </p:cNvSpPr>
          <p:nvPr/>
        </p:nvSpPr>
        <p:spPr bwMode="auto">
          <a:xfrm>
            <a:off x="457200" y="1524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29B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Language Access at All Touch Points</a:t>
            </a:r>
          </a:p>
        </p:txBody>
      </p:sp>
      <p:grpSp>
        <p:nvGrpSpPr>
          <p:cNvPr id="5123" name="Group 7"/>
          <p:cNvGrpSpPr>
            <a:grpSpLocks/>
          </p:cNvGrpSpPr>
          <p:nvPr/>
        </p:nvGrpSpPr>
        <p:grpSpPr bwMode="auto">
          <a:xfrm>
            <a:off x="685800" y="1371600"/>
            <a:ext cx="7391400" cy="4625975"/>
            <a:chOff x="838200" y="1547003"/>
            <a:chExt cx="7162800" cy="4396597"/>
          </a:xfrm>
        </p:grpSpPr>
        <p:sp>
          <p:nvSpPr>
            <p:cNvPr id="9" name="Oval 8"/>
            <p:cNvSpPr/>
            <p:nvPr/>
          </p:nvSpPr>
          <p:spPr>
            <a:xfrm>
              <a:off x="2760663" y="2819953"/>
              <a:ext cx="3352800" cy="1676103"/>
            </a:xfrm>
            <a:prstGeom prst="ellipse">
              <a:avLst/>
            </a:prstGeom>
            <a:noFill/>
            <a:ln w="127000">
              <a:solidFill>
                <a:schemeClr val="accent6">
                  <a:lumMod val="40000"/>
                  <a:lumOff val="60000"/>
                  <a:alpha val="89804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770063" y="2134274"/>
              <a:ext cx="5257800" cy="3199834"/>
            </a:xfrm>
            <a:prstGeom prst="ellipse">
              <a:avLst/>
            </a:prstGeom>
            <a:noFill/>
            <a:ln w="2540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38200" y="1547003"/>
              <a:ext cx="7162800" cy="4396597"/>
            </a:xfrm>
            <a:prstGeom prst="ellipse">
              <a:avLst/>
            </a:prstGeom>
            <a:noFill/>
            <a:ln w="254000">
              <a:solidFill>
                <a:srgbClr val="FDEADA">
                  <a:alpha val="74118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5131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2852" y="1752600"/>
              <a:ext cx="2772246" cy="396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Content Placeholder 7"/>
          <p:cNvSpPr txBox="1">
            <a:spLocks/>
          </p:cNvSpPr>
          <p:nvPr/>
        </p:nvSpPr>
        <p:spPr>
          <a:xfrm>
            <a:off x="5410200" y="1143000"/>
            <a:ext cx="3652838" cy="4648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0"/>
              </a:spcBef>
              <a:buClr>
                <a:srgbClr val="1F497D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E46C0A"/>
                </a:solidFill>
              </a:rPr>
              <a:t>SPOKEN AND SIGNED</a:t>
            </a:r>
          </a:p>
          <a:p>
            <a:pPr marL="344488" indent="-344488" fontAlgn="base">
              <a:spcBef>
                <a:spcPts val="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/>
            </a:pPr>
            <a:r>
              <a:rPr lang="en-US" sz="1100" b="1" dirty="0" smtClean="0">
                <a:solidFill>
                  <a:prstClr val="black"/>
                </a:solidFill>
              </a:rPr>
              <a:t>LanguageLine InSight </a:t>
            </a:r>
            <a:r>
              <a:rPr lang="en-US" sz="1100" b="1" dirty="0">
                <a:solidFill>
                  <a:prstClr val="black"/>
                </a:solidFill>
              </a:rPr>
              <a:t>Video </a:t>
            </a:r>
            <a:r>
              <a:rPr lang="en-US" sz="1100" b="1" dirty="0" smtClean="0">
                <a:solidFill>
                  <a:prstClr val="black"/>
                </a:solidFill>
              </a:rPr>
              <a:t>Interpreting®</a:t>
            </a:r>
            <a:endParaRPr lang="en-US" sz="1100" b="1" dirty="0">
              <a:solidFill>
                <a:prstClr val="black"/>
              </a:solidFill>
            </a:endParaRPr>
          </a:p>
          <a:p>
            <a:pPr marL="342900" lvl="1" indent="-1143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100" dirty="0">
                <a:solidFill>
                  <a:prstClr val="black"/>
                </a:solidFill>
              </a:rPr>
              <a:t>On-demand </a:t>
            </a:r>
            <a:r>
              <a:rPr lang="en-US" sz="1100" dirty="0" smtClean="0">
                <a:solidFill>
                  <a:prstClr val="black"/>
                </a:solidFill>
              </a:rPr>
              <a:t>video in </a:t>
            </a:r>
            <a:r>
              <a:rPr lang="en-US" sz="1100" smtClean="0">
                <a:solidFill>
                  <a:prstClr val="black"/>
                </a:solidFill>
              </a:rPr>
              <a:t>36 languages </a:t>
            </a:r>
            <a:r>
              <a:rPr lang="en-US" sz="1100" dirty="0" smtClean="0">
                <a:solidFill>
                  <a:prstClr val="black"/>
                </a:solidFill>
              </a:rPr>
              <a:t>including </a:t>
            </a:r>
            <a:r>
              <a:rPr lang="en-US" sz="1100" dirty="0">
                <a:solidFill>
                  <a:prstClr val="black"/>
                </a:solidFill>
              </a:rPr>
              <a:t>ASL*</a:t>
            </a:r>
          </a:p>
          <a:p>
            <a:pPr marL="342900" lvl="1" indent="-1143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100" dirty="0" smtClean="0">
                <a:solidFill>
                  <a:prstClr val="black"/>
                </a:solidFill>
              </a:rPr>
              <a:t>Audio-only </a:t>
            </a:r>
            <a:r>
              <a:rPr lang="en-US" sz="1100" dirty="0">
                <a:solidFill>
                  <a:prstClr val="black"/>
                </a:solidFill>
              </a:rPr>
              <a:t>in 240+ languages 24/7/365</a:t>
            </a:r>
          </a:p>
          <a:p>
            <a:pPr marL="342900" lvl="1" indent="-1143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100" dirty="0">
                <a:solidFill>
                  <a:prstClr val="black"/>
                </a:solidFill>
              </a:rPr>
              <a:t>Challenging situations benefitting from visual cues </a:t>
            </a:r>
            <a:br>
              <a:rPr lang="en-US" sz="1100" dirty="0">
                <a:solidFill>
                  <a:prstClr val="black"/>
                </a:solidFill>
              </a:rPr>
            </a:br>
            <a:r>
              <a:rPr lang="en-US" sz="1100" dirty="0">
                <a:solidFill>
                  <a:prstClr val="black"/>
                </a:solidFill>
              </a:rPr>
              <a:t>and facial expressions </a:t>
            </a:r>
          </a:p>
          <a:p>
            <a:pPr marL="342900" lvl="1" indent="-1143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100" dirty="0" smtClean="0">
                <a:solidFill>
                  <a:prstClr val="black"/>
                </a:solidFill>
              </a:rPr>
              <a:t>Situations </a:t>
            </a:r>
            <a:r>
              <a:rPr lang="en-US" sz="1100" dirty="0">
                <a:solidFill>
                  <a:prstClr val="black"/>
                </a:solidFill>
              </a:rPr>
              <a:t>typically  lasting 60 minutes or </a:t>
            </a:r>
            <a:r>
              <a:rPr lang="en-US" sz="1100" dirty="0" smtClean="0">
                <a:solidFill>
                  <a:prstClr val="black"/>
                </a:solidFill>
              </a:rPr>
              <a:t>less</a:t>
            </a:r>
          </a:p>
          <a:p>
            <a:pPr marL="342900" lvl="1" indent="-1143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100" dirty="0">
                <a:solidFill>
                  <a:prstClr val="black"/>
                </a:solidFill>
              </a:rPr>
              <a:t>Fast mobile access with </a:t>
            </a:r>
            <a:r>
              <a:rPr lang="en-US" sz="1100" dirty="0" smtClean="0">
                <a:solidFill>
                  <a:prstClr val="black"/>
                </a:solidFill>
              </a:rPr>
              <a:t>InSight </a:t>
            </a:r>
            <a:r>
              <a:rPr lang="en-US" sz="1100" dirty="0">
                <a:solidFill>
                  <a:prstClr val="black"/>
                </a:solidFill>
              </a:rPr>
              <a:t>for </a:t>
            </a:r>
            <a:r>
              <a:rPr lang="en-US" sz="1100" dirty="0" smtClean="0">
                <a:solidFill>
                  <a:prstClr val="black"/>
                </a:solidFill>
              </a:rPr>
              <a:t>Smartphones</a:t>
            </a:r>
          </a:p>
          <a:p>
            <a:pPr marL="342900" lvl="1" indent="-1143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1100" b="1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Clr>
                <a:srgbClr val="1F497D"/>
              </a:buClr>
              <a:buFont typeface="Wingdings" pitchFamily="2" charset="2"/>
              <a:buNone/>
              <a:defRPr/>
            </a:pPr>
            <a:r>
              <a:rPr lang="en-US" sz="1100" b="1" dirty="0" smtClean="0">
                <a:solidFill>
                  <a:prstClr val="black"/>
                </a:solidFill>
              </a:rPr>
              <a:t>LanguageLine® </a:t>
            </a:r>
            <a:r>
              <a:rPr lang="en-US" sz="1100" b="1" dirty="0" err="1" smtClean="0">
                <a:solidFill>
                  <a:prstClr val="black"/>
                </a:solidFill>
              </a:rPr>
              <a:t>Phone</a:t>
            </a:r>
            <a:r>
              <a:rPr lang="en-US" sz="1100" b="1" baseline="30000" dirty="0" err="1" smtClean="0">
                <a:solidFill>
                  <a:prstClr val="black"/>
                </a:solidFill>
              </a:rPr>
              <a:t>SM</a:t>
            </a:r>
            <a:r>
              <a:rPr lang="en-US" sz="1100" b="1" dirty="0" smtClean="0">
                <a:solidFill>
                  <a:prstClr val="black"/>
                </a:solidFill>
              </a:rPr>
              <a:t>  Interpreting</a:t>
            </a:r>
          </a:p>
          <a:p>
            <a:pPr marL="342900" lvl="1" indent="-1143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100" dirty="0" smtClean="0">
                <a:solidFill>
                  <a:prstClr val="black"/>
                </a:solidFill>
              </a:rPr>
              <a:t>On-demand access in 240+ Languages 24/7/365</a:t>
            </a:r>
          </a:p>
          <a:p>
            <a:pPr marL="342900" lvl="1" indent="-1143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100" dirty="0" smtClean="0">
                <a:solidFill>
                  <a:prstClr val="black"/>
                </a:solidFill>
              </a:rPr>
              <a:t>Standard situations, typically lasting 15 minutes or less</a:t>
            </a:r>
          </a:p>
          <a:p>
            <a:pPr marL="342900" lvl="1" indent="-1143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100" dirty="0" smtClean="0">
                <a:solidFill>
                  <a:prstClr val="black"/>
                </a:solidFill>
              </a:rPr>
              <a:t>Custom call flows</a:t>
            </a:r>
          </a:p>
          <a:p>
            <a:pPr marL="342900" lvl="1" indent="-1143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100" dirty="0" smtClean="0">
                <a:solidFill>
                  <a:prstClr val="black"/>
                </a:solidFill>
              </a:rPr>
              <a:t>Direct </a:t>
            </a:r>
            <a:r>
              <a:rPr lang="en-US" sz="1100" dirty="0" err="1" smtClean="0">
                <a:solidFill>
                  <a:prstClr val="black"/>
                </a:solidFill>
              </a:rPr>
              <a:t>Response</a:t>
            </a:r>
            <a:r>
              <a:rPr lang="en-US" sz="800" b="1" baseline="30000" dirty="0" err="1" smtClean="0">
                <a:solidFill>
                  <a:prstClr val="black"/>
                </a:solidFill>
              </a:rPr>
              <a:t>SM</a:t>
            </a:r>
            <a:r>
              <a:rPr lang="en-US" sz="1100" dirty="0" smtClean="0">
                <a:solidFill>
                  <a:prstClr val="black"/>
                </a:solidFill>
              </a:rPr>
              <a:t>  fields inbound calls, in-language</a:t>
            </a:r>
          </a:p>
          <a:p>
            <a:pPr marL="342900" lvl="1" indent="-1143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100" dirty="0" smtClean="0">
                <a:solidFill>
                  <a:prstClr val="black"/>
                </a:solidFill>
              </a:rPr>
              <a:t>Fast mobile access with the InSight for Smartphones </a:t>
            </a:r>
          </a:p>
          <a:p>
            <a:pPr marL="228600" lvl="1" indent="-228600">
              <a:spcBef>
                <a:spcPts val="0"/>
              </a:spcBef>
              <a:defRPr/>
            </a:pPr>
            <a:endParaRPr lang="en-US" sz="500" dirty="0" smtClean="0">
              <a:solidFill>
                <a:prstClr val="black"/>
              </a:solidFill>
            </a:endParaRPr>
          </a:p>
          <a:p>
            <a:pPr marL="457200" indent="-457200">
              <a:spcBef>
                <a:spcPts val="0"/>
              </a:spcBef>
              <a:buClrTx/>
              <a:buFont typeface="Wingdings" pitchFamily="2" charset="2"/>
              <a:buNone/>
              <a:tabLst>
                <a:tab pos="342900" algn="l"/>
              </a:tabLst>
              <a:defRPr/>
            </a:pPr>
            <a:r>
              <a:rPr lang="en-US" sz="1100" b="1" dirty="0" smtClean="0">
                <a:solidFill>
                  <a:prstClr val="black"/>
                </a:solidFill>
              </a:rPr>
              <a:t>LanguageLine® </a:t>
            </a:r>
            <a:r>
              <a:rPr lang="en-US" sz="1100" b="1" dirty="0" err="1" smtClean="0">
                <a:solidFill>
                  <a:prstClr val="black"/>
                </a:solidFill>
              </a:rPr>
              <a:t>OnSite</a:t>
            </a:r>
            <a:r>
              <a:rPr lang="en-US" sz="900" b="1" baseline="30000" dirty="0" err="1" smtClean="0">
                <a:solidFill>
                  <a:prstClr val="black"/>
                </a:solidFill>
              </a:rPr>
              <a:t>SM</a:t>
            </a:r>
            <a:r>
              <a:rPr lang="en-US" sz="900" b="1" dirty="0" smtClean="0">
                <a:solidFill>
                  <a:prstClr val="black"/>
                </a:solidFill>
              </a:rPr>
              <a:t> </a:t>
            </a:r>
            <a:r>
              <a:rPr lang="en-US" sz="1100" b="1" dirty="0" smtClean="0">
                <a:solidFill>
                  <a:prstClr val="black"/>
                </a:solidFill>
              </a:rPr>
              <a:t>Interpreting</a:t>
            </a:r>
          </a:p>
          <a:p>
            <a:pPr marL="342900" lvl="1" indent="-1143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100" dirty="0" smtClean="0">
                <a:solidFill>
                  <a:prstClr val="black"/>
                </a:solidFill>
              </a:rPr>
              <a:t>By appointment in 95+ languages and ASL*</a:t>
            </a:r>
            <a:endParaRPr lang="en-US" sz="1100" baseline="30000" dirty="0" smtClean="0">
              <a:solidFill>
                <a:prstClr val="black"/>
              </a:solidFill>
            </a:endParaRPr>
          </a:p>
          <a:p>
            <a:pPr marL="342900" lvl="1" indent="-1143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100" dirty="0" smtClean="0">
                <a:solidFill>
                  <a:prstClr val="black"/>
                </a:solidFill>
              </a:rPr>
              <a:t>Complex, critical, sensitive situations</a:t>
            </a:r>
          </a:p>
          <a:p>
            <a:pPr marL="342900" lvl="1" indent="-1143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100" dirty="0" smtClean="0">
                <a:solidFill>
                  <a:prstClr val="black"/>
                </a:solidFill>
              </a:rPr>
              <a:t>Group meetings/conferences/conventions</a:t>
            </a:r>
          </a:p>
          <a:p>
            <a:pPr marL="342900" lvl="1" indent="-1143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100" dirty="0" smtClean="0">
                <a:solidFill>
                  <a:prstClr val="black"/>
                </a:solidFill>
              </a:rPr>
              <a:t>Sessions lasting 60 minutes or longer</a:t>
            </a:r>
            <a:br>
              <a:rPr lang="en-US" sz="1100" dirty="0" smtClean="0">
                <a:solidFill>
                  <a:prstClr val="black"/>
                </a:solidFill>
              </a:rPr>
            </a:br>
            <a:endParaRPr lang="en-US" sz="500" dirty="0" smtClean="0">
              <a:solidFill>
                <a:prstClr val="black"/>
              </a:solidFill>
            </a:endParaRPr>
          </a:p>
          <a:p>
            <a:pPr marL="457200" indent="-457200">
              <a:spcBef>
                <a:spcPts val="0"/>
              </a:spcBef>
              <a:buClrTx/>
              <a:buFont typeface="Wingdings" pitchFamily="2" charset="2"/>
              <a:buNone/>
              <a:tabLst>
                <a:tab pos="342900" algn="l"/>
              </a:tabLst>
              <a:defRPr/>
            </a:pPr>
            <a:r>
              <a:rPr lang="en-US" sz="1100" b="1" dirty="0" smtClean="0">
                <a:solidFill>
                  <a:prstClr val="black"/>
                </a:solidFill>
              </a:rPr>
              <a:t>Personal </a:t>
            </a:r>
            <a:r>
              <a:rPr lang="en-US" sz="1100" b="1" dirty="0" err="1" smtClean="0">
                <a:solidFill>
                  <a:prstClr val="black"/>
                </a:solidFill>
              </a:rPr>
              <a:t>Interpreter</a:t>
            </a:r>
            <a:r>
              <a:rPr lang="en-US" sz="800" b="1" baseline="30000" dirty="0" err="1" smtClean="0">
                <a:solidFill>
                  <a:prstClr val="black"/>
                </a:solidFill>
              </a:rPr>
              <a:t>SM</a:t>
            </a:r>
            <a:endParaRPr lang="en-US" sz="1100" b="1" dirty="0" smtClean="0">
              <a:solidFill>
                <a:prstClr val="black"/>
              </a:solidFill>
            </a:endParaRPr>
          </a:p>
          <a:p>
            <a:pPr marL="342900" lvl="1" indent="-1143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100" dirty="0" smtClean="0">
                <a:solidFill>
                  <a:prstClr val="black"/>
                </a:solidFill>
              </a:rPr>
              <a:t>On demand access from any phone</a:t>
            </a:r>
          </a:p>
          <a:p>
            <a:pPr marL="342900" lvl="1" indent="-1143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100" dirty="0" smtClean="0">
                <a:solidFill>
                  <a:prstClr val="black"/>
                </a:solidFill>
              </a:rPr>
              <a:t>No Contract. No Fees. No Minimum. No Hassle.</a:t>
            </a:r>
          </a:p>
          <a:p>
            <a:pPr marL="342900" lvl="1" indent="-1143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100" dirty="0" smtClean="0">
                <a:solidFill>
                  <a:prstClr val="black"/>
                </a:solidFill>
              </a:rPr>
              <a:t>Credit card billing – pay by the minute</a:t>
            </a:r>
          </a:p>
          <a:p>
            <a:pPr marL="342900" lvl="1" indent="-1143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100" dirty="0" smtClean="0">
                <a:solidFill>
                  <a:prstClr val="black"/>
                </a:solidFill>
              </a:rPr>
              <a:t>Instant access to 240</a:t>
            </a:r>
            <a:r>
              <a:rPr lang="en-US" sz="1100" dirty="0">
                <a:solidFill>
                  <a:prstClr val="black"/>
                </a:solidFill>
              </a:rPr>
              <a:t>+ languages </a:t>
            </a:r>
            <a:r>
              <a:rPr lang="en-US" sz="1100" dirty="0" smtClean="0">
                <a:solidFill>
                  <a:prstClr val="black"/>
                </a:solidFill>
              </a:rPr>
              <a:t>24/7/365</a:t>
            </a:r>
          </a:p>
          <a:p>
            <a:pPr marL="228600" indent="-228600">
              <a:spcBef>
                <a:spcPts val="0"/>
              </a:spcBef>
              <a:buClr>
                <a:srgbClr val="1F497D"/>
              </a:buClr>
              <a:defRPr/>
            </a:pPr>
            <a:endParaRPr lang="en-US" sz="1100" dirty="0" smtClean="0">
              <a:solidFill>
                <a:prstClr val="black"/>
              </a:solidFill>
            </a:endParaRPr>
          </a:p>
          <a:p>
            <a:pPr marL="228600" indent="-228600">
              <a:spcBef>
                <a:spcPts val="0"/>
              </a:spcBef>
              <a:buClr>
                <a:srgbClr val="1F497D"/>
              </a:buClr>
              <a:defRPr/>
            </a:pPr>
            <a:endParaRPr lang="en-US" sz="1100" dirty="0" smtClean="0">
              <a:solidFill>
                <a:prstClr val="black"/>
              </a:solidFill>
            </a:endParaRPr>
          </a:p>
          <a:p>
            <a:pPr marL="228600" indent="-228600">
              <a:spcBef>
                <a:spcPts val="0"/>
              </a:spcBef>
              <a:buClr>
                <a:srgbClr val="1F497D"/>
              </a:buClr>
              <a:defRPr/>
            </a:pP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304800" y="1143000"/>
            <a:ext cx="3124200" cy="4648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spcBef>
                <a:spcPts val="0"/>
              </a:spcBef>
              <a:buClr>
                <a:srgbClr val="1F497D"/>
              </a:buClr>
              <a:buFont typeface="Wingdings" pitchFamily="2" charset="2"/>
              <a:buNone/>
              <a:tabLst>
                <a:tab pos="342900" algn="l"/>
              </a:tabLst>
              <a:defRPr/>
            </a:pPr>
            <a:r>
              <a:rPr lang="en-US" sz="1400" b="1" dirty="0" smtClean="0">
                <a:solidFill>
                  <a:srgbClr val="E46C0A"/>
                </a:solidFill>
              </a:rPr>
              <a:t>WRITTEN</a:t>
            </a:r>
          </a:p>
          <a:p>
            <a:pPr marL="228600" indent="0">
              <a:spcBef>
                <a:spcPts val="0"/>
              </a:spcBef>
              <a:buClr>
                <a:srgbClr val="1F497D"/>
              </a:buClr>
              <a:buFont typeface="Wingdings" pitchFamily="2" charset="2"/>
              <a:buNone/>
              <a:tabLst>
                <a:tab pos="342900" algn="l"/>
              </a:tabLst>
              <a:defRPr/>
            </a:pPr>
            <a:r>
              <a:rPr lang="en-US" sz="1100" b="1" dirty="0" smtClean="0">
                <a:solidFill>
                  <a:prstClr val="black"/>
                </a:solidFill>
              </a:rPr>
              <a:t>LanguageLine® </a:t>
            </a:r>
            <a:r>
              <a:rPr lang="en-US" sz="1100" b="1" dirty="0" err="1" smtClean="0">
                <a:solidFill>
                  <a:prstClr val="black"/>
                </a:solidFill>
              </a:rPr>
              <a:t>Translation</a:t>
            </a:r>
            <a:r>
              <a:rPr lang="en-US" sz="800" b="1" baseline="30000" dirty="0" err="1" smtClean="0">
                <a:solidFill>
                  <a:prstClr val="black"/>
                </a:solidFill>
              </a:rPr>
              <a:t>SM</a:t>
            </a:r>
            <a:endParaRPr lang="en-US" sz="800" b="1" baseline="30000" dirty="0" smtClean="0">
              <a:solidFill>
                <a:prstClr val="black"/>
              </a:solidFill>
            </a:endParaRPr>
          </a:p>
          <a:p>
            <a:pPr marL="571500" lvl="1" indent="-1143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/>
            </a:pPr>
            <a:r>
              <a:rPr lang="en-US" sz="1100" dirty="0" smtClean="0">
                <a:solidFill>
                  <a:prstClr val="black"/>
                </a:solidFill>
              </a:rPr>
              <a:t>Brochures/Manuals/Forms/Claims</a:t>
            </a:r>
          </a:p>
          <a:p>
            <a:pPr marL="571500" lvl="1" indent="-1143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/>
            </a:pPr>
            <a:r>
              <a:rPr lang="en-US" sz="1100" dirty="0" smtClean="0">
                <a:solidFill>
                  <a:prstClr val="black"/>
                </a:solidFill>
              </a:rPr>
              <a:t>Vital Documents/Contracts</a:t>
            </a:r>
          </a:p>
          <a:p>
            <a:pPr marL="571500" lvl="1" indent="-1143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/>
            </a:pPr>
            <a:r>
              <a:rPr lang="en-US" sz="1100" dirty="0" smtClean="0">
                <a:solidFill>
                  <a:prstClr val="black"/>
                </a:solidFill>
              </a:rPr>
              <a:t>Technical Publications</a:t>
            </a:r>
          </a:p>
          <a:p>
            <a:pPr marL="571500" lvl="1" indent="-1143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/>
            </a:pPr>
            <a:r>
              <a:rPr lang="en-US" sz="1100" dirty="0" smtClean="0">
                <a:solidFill>
                  <a:prstClr val="black"/>
                </a:solidFill>
              </a:rPr>
              <a:t>Marketing Materials</a:t>
            </a:r>
          </a:p>
          <a:p>
            <a:pPr marL="571500" lvl="1" indent="-1143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/>
            </a:pPr>
            <a:r>
              <a:rPr lang="en-US" sz="1100" smtClean="0">
                <a:solidFill>
                  <a:prstClr val="black"/>
                </a:solidFill>
              </a:rPr>
              <a:t>LanguageLine® </a:t>
            </a:r>
            <a:r>
              <a:rPr lang="en-US" sz="1100" dirty="0" smtClean="0">
                <a:solidFill>
                  <a:prstClr val="black"/>
                </a:solidFill>
              </a:rPr>
              <a:t>Clarity℠</a:t>
            </a:r>
          </a:p>
          <a:p>
            <a:pPr marL="457200" indent="-228600">
              <a:spcBef>
                <a:spcPts val="0"/>
              </a:spcBef>
              <a:buClr>
                <a:srgbClr val="1F497D"/>
              </a:buClr>
              <a:tabLst>
                <a:tab pos="342900" algn="l"/>
              </a:tabLst>
              <a:defRPr/>
            </a:pPr>
            <a:endParaRPr lang="en-US" sz="500" dirty="0" smtClean="0">
              <a:solidFill>
                <a:prstClr val="black"/>
              </a:solidFill>
            </a:endParaRPr>
          </a:p>
          <a:p>
            <a:pPr marL="457200" indent="-228600">
              <a:spcBef>
                <a:spcPts val="0"/>
              </a:spcBef>
              <a:buClrTx/>
              <a:buFont typeface="Wingdings" pitchFamily="2" charset="2"/>
              <a:buNone/>
              <a:tabLst>
                <a:tab pos="342900" algn="l"/>
              </a:tabLst>
              <a:defRPr/>
            </a:pPr>
            <a:r>
              <a:rPr lang="en-US" sz="1100" b="1" dirty="0" smtClean="0">
                <a:solidFill>
                  <a:prstClr val="black"/>
                </a:solidFill>
              </a:rPr>
              <a:t>LanguageLine® </a:t>
            </a:r>
            <a:r>
              <a:rPr lang="en-US" sz="1100" b="1" dirty="0" err="1" smtClean="0">
                <a:solidFill>
                  <a:prstClr val="black"/>
                </a:solidFill>
              </a:rPr>
              <a:t>Localization</a:t>
            </a:r>
            <a:r>
              <a:rPr lang="en-US" sz="800" b="1" baseline="30000" dirty="0" err="1" smtClean="0">
                <a:solidFill>
                  <a:prstClr val="black"/>
                </a:solidFill>
              </a:rPr>
              <a:t>SM</a:t>
            </a:r>
            <a:r>
              <a:rPr lang="en-US" sz="1100" b="1" dirty="0" smtClean="0">
                <a:solidFill>
                  <a:prstClr val="black"/>
                </a:solidFill>
              </a:rPr>
              <a:t> </a:t>
            </a:r>
          </a:p>
          <a:p>
            <a:pPr marL="571500" lvl="1" indent="-1143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/>
            </a:pPr>
            <a:r>
              <a:rPr lang="en-US" sz="1100" dirty="0" smtClean="0">
                <a:solidFill>
                  <a:prstClr val="black"/>
                </a:solidFill>
              </a:rPr>
              <a:t>Websites and Online Applications</a:t>
            </a:r>
          </a:p>
          <a:p>
            <a:pPr marL="571500" lvl="1" indent="-1143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/>
            </a:pPr>
            <a:r>
              <a:rPr lang="en-US" sz="1100" dirty="0" smtClean="0">
                <a:solidFill>
                  <a:prstClr val="black"/>
                </a:solidFill>
              </a:rPr>
              <a:t>Multimedia</a:t>
            </a:r>
          </a:p>
          <a:p>
            <a:pPr marL="571500" lvl="1" indent="-1143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/>
            </a:pPr>
            <a:r>
              <a:rPr lang="en-US" sz="1100" dirty="0" smtClean="0">
                <a:solidFill>
                  <a:prstClr val="black"/>
                </a:solidFill>
              </a:rPr>
              <a:t>Training Materials/eLearning</a:t>
            </a:r>
          </a:p>
          <a:p>
            <a:pPr marL="571500" lvl="1" indent="-1143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/>
            </a:pPr>
            <a:r>
              <a:rPr lang="en-US" sz="1100" dirty="0" smtClean="0">
                <a:solidFill>
                  <a:prstClr val="black"/>
                </a:solidFill>
              </a:rPr>
              <a:t>Software</a:t>
            </a:r>
          </a:p>
          <a:p>
            <a:pPr marL="457200" indent="-228600">
              <a:spcBef>
                <a:spcPts val="0"/>
              </a:spcBef>
              <a:buClr>
                <a:srgbClr val="1F497D"/>
              </a:buClr>
              <a:tabLst>
                <a:tab pos="342900" algn="l"/>
              </a:tabLst>
              <a:defRPr/>
            </a:pPr>
            <a:endParaRPr lang="en-US" sz="1100" dirty="0" smtClean="0">
              <a:solidFill>
                <a:prstClr val="black"/>
              </a:solidFill>
            </a:endParaRPr>
          </a:p>
          <a:p>
            <a:pPr marL="228600" indent="0">
              <a:spcBef>
                <a:spcPts val="0"/>
              </a:spcBef>
              <a:buClr>
                <a:srgbClr val="1F497D"/>
              </a:buClr>
              <a:buFont typeface="Wingdings" pitchFamily="2" charset="2"/>
              <a:buNone/>
              <a:tabLst>
                <a:tab pos="342900" algn="l"/>
              </a:tabLst>
              <a:defRPr/>
            </a:pPr>
            <a:r>
              <a:rPr lang="en-US" sz="1400" b="1" dirty="0" smtClean="0">
                <a:solidFill>
                  <a:srgbClr val="E46C0A"/>
                </a:solidFill>
              </a:rPr>
              <a:t>BILINGUAL/INTERPRETER</a:t>
            </a:r>
            <a:br>
              <a:rPr lang="en-US" sz="1400" b="1" dirty="0" smtClean="0">
                <a:solidFill>
                  <a:srgbClr val="E46C0A"/>
                </a:solidFill>
              </a:rPr>
            </a:br>
            <a:r>
              <a:rPr lang="en-US" sz="1400" b="1" dirty="0" smtClean="0">
                <a:solidFill>
                  <a:srgbClr val="E46C0A"/>
                </a:solidFill>
              </a:rPr>
              <a:t>TESTING AND TRAINING</a:t>
            </a:r>
          </a:p>
          <a:p>
            <a:pPr marL="457200" lvl="1" indent="0">
              <a:spcBef>
                <a:spcPts val="0"/>
              </a:spcBef>
              <a:buFont typeface="Arial" pitchFamily="34" charset="0"/>
              <a:buNone/>
              <a:tabLst>
                <a:tab pos="342900" algn="l"/>
              </a:tabLst>
              <a:defRPr/>
            </a:pPr>
            <a:r>
              <a:rPr lang="en-US" sz="1100" b="1" dirty="0" smtClean="0">
                <a:solidFill>
                  <a:prstClr val="black"/>
                </a:solidFill>
              </a:rPr>
              <a:t>LanguageLine® Testing℠</a:t>
            </a:r>
          </a:p>
          <a:p>
            <a:pPr marL="571500" lvl="1" indent="-1143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/>
            </a:pPr>
            <a:r>
              <a:rPr lang="en-US" sz="1100" dirty="0" smtClean="0">
                <a:solidFill>
                  <a:prstClr val="black"/>
                </a:solidFill>
              </a:rPr>
              <a:t>Language Proficiency Testing</a:t>
            </a:r>
          </a:p>
          <a:p>
            <a:pPr marL="685800" lvl="2" indent="-114300">
              <a:spcBef>
                <a:spcPts val="0"/>
              </a:spcBef>
              <a:buClr>
                <a:srgbClr val="1F497D"/>
              </a:buClr>
              <a:tabLst>
                <a:tab pos="342900" algn="l"/>
              </a:tabLst>
              <a:defRPr/>
            </a:pPr>
            <a:r>
              <a:rPr lang="en-US" sz="1100" dirty="0" smtClean="0">
                <a:solidFill>
                  <a:prstClr val="black"/>
                </a:solidFill>
              </a:rPr>
              <a:t>Employment Candidates</a:t>
            </a:r>
          </a:p>
          <a:p>
            <a:pPr marL="685800" lvl="2" indent="-114300">
              <a:spcBef>
                <a:spcPts val="0"/>
              </a:spcBef>
              <a:buClr>
                <a:srgbClr val="1F497D"/>
              </a:buClr>
              <a:tabLst>
                <a:tab pos="342900" algn="l"/>
              </a:tabLst>
              <a:defRPr/>
            </a:pPr>
            <a:r>
              <a:rPr lang="en-US" sz="1100" dirty="0" smtClean="0">
                <a:solidFill>
                  <a:prstClr val="black"/>
                </a:solidFill>
              </a:rPr>
              <a:t>Front Line Staff</a:t>
            </a:r>
          </a:p>
          <a:p>
            <a:pPr marL="685800" lvl="2" indent="-114300">
              <a:spcBef>
                <a:spcPts val="0"/>
              </a:spcBef>
              <a:buClr>
                <a:srgbClr val="1F497D"/>
              </a:buClr>
              <a:tabLst>
                <a:tab pos="342900" algn="l"/>
              </a:tabLst>
              <a:defRPr/>
            </a:pPr>
            <a:r>
              <a:rPr lang="en-US" sz="1100" dirty="0" smtClean="0">
                <a:solidFill>
                  <a:prstClr val="black"/>
                </a:solidFill>
              </a:rPr>
              <a:t>Call Agents</a:t>
            </a:r>
          </a:p>
          <a:p>
            <a:pPr marL="571500" lvl="1" indent="-1143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/>
            </a:pPr>
            <a:r>
              <a:rPr lang="en-US" sz="1100" dirty="0" smtClean="0">
                <a:solidFill>
                  <a:prstClr val="black"/>
                </a:solidFill>
              </a:rPr>
              <a:t>Interpreter Skills Testing</a:t>
            </a:r>
          </a:p>
          <a:p>
            <a:pPr marL="685800" lvl="2" indent="-114300">
              <a:spcBef>
                <a:spcPts val="0"/>
              </a:spcBef>
              <a:buClr>
                <a:srgbClr val="1F497D"/>
              </a:buClr>
              <a:tabLst>
                <a:tab pos="342900" algn="l"/>
              </a:tabLst>
              <a:defRPr/>
            </a:pPr>
            <a:r>
              <a:rPr lang="en-US" sz="1100" dirty="0" smtClean="0">
                <a:solidFill>
                  <a:prstClr val="black"/>
                </a:solidFill>
              </a:rPr>
              <a:t>In-house Interpreters</a:t>
            </a:r>
          </a:p>
          <a:p>
            <a:pPr marL="457200" lvl="1" indent="0" fontAlgn="base"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tabLst>
                <a:tab pos="342900" algn="l"/>
              </a:tabLst>
              <a:defRPr/>
            </a:pPr>
            <a:r>
              <a:rPr lang="en-US" sz="1100" b="1" dirty="0" smtClean="0">
                <a:solidFill>
                  <a:prstClr val="black"/>
                </a:solidFill>
              </a:rPr>
              <a:t>LanguageLine</a:t>
            </a:r>
            <a:r>
              <a:rPr lang="en-US" sz="1100" b="1" dirty="0">
                <a:solidFill>
                  <a:prstClr val="black"/>
                </a:solidFill>
              </a:rPr>
              <a:t>® Training℠</a:t>
            </a:r>
          </a:p>
          <a:p>
            <a:pPr marL="571500" lvl="1" indent="-1143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/>
            </a:pPr>
            <a:r>
              <a:rPr lang="en-US" sz="1100" dirty="0" smtClean="0">
                <a:solidFill>
                  <a:prstClr val="black"/>
                </a:solidFill>
              </a:rPr>
              <a:t>Interpreter Skills</a:t>
            </a:r>
          </a:p>
          <a:p>
            <a:pPr marL="571500" lvl="1" indent="-1143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342900" algn="l"/>
              </a:tabLst>
              <a:defRPr/>
            </a:pPr>
            <a:r>
              <a:rPr lang="en-US" sz="1100" dirty="0" smtClean="0">
                <a:solidFill>
                  <a:prstClr val="black"/>
                </a:solidFill>
              </a:rPr>
              <a:t>Medical and Court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1120775" y="5562600"/>
            <a:ext cx="6042025" cy="60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ctr">
              <a:spcBef>
                <a:spcPts val="0"/>
              </a:spcBef>
              <a:buClr>
                <a:srgbClr val="1F497D"/>
              </a:buClr>
              <a:buFont typeface="Wingdings" pitchFamily="2" charset="2"/>
              <a:buNone/>
              <a:defRPr/>
            </a:pPr>
            <a:r>
              <a:rPr lang="en-US" sz="1400" b="1" cap="all" dirty="0" smtClean="0">
                <a:solidFill>
                  <a:prstClr val="black"/>
                </a:solidFill>
              </a:rPr>
              <a:t>Bridge Language and Cultural Barriers</a:t>
            </a:r>
          </a:p>
          <a:p>
            <a:pPr marL="228600" indent="-228600" algn="ctr">
              <a:spcBef>
                <a:spcPts val="0"/>
              </a:spcBef>
              <a:buClr>
                <a:srgbClr val="1F497D"/>
              </a:buClr>
              <a:buFont typeface="Wingdings" pitchFamily="2" charset="2"/>
              <a:buNone/>
              <a:defRPr/>
            </a:pPr>
            <a:r>
              <a:rPr lang="en-US" sz="1100" dirty="0" smtClean="0">
                <a:solidFill>
                  <a:prstClr val="black"/>
                </a:solidFill>
              </a:rPr>
              <a:t>Improve Productivity </a:t>
            </a:r>
            <a:r>
              <a:rPr lang="en-US" sz="1100" dirty="0" smtClean="0">
                <a:solidFill>
                  <a:srgbClr val="FFC000"/>
                </a:solidFill>
              </a:rPr>
              <a:t>/</a:t>
            </a:r>
            <a:r>
              <a:rPr lang="en-US" sz="1100" dirty="0" smtClean="0">
                <a:solidFill>
                  <a:prstClr val="black"/>
                </a:solidFill>
              </a:rPr>
              <a:t> Maximize Revenue </a:t>
            </a:r>
            <a:r>
              <a:rPr lang="en-US" sz="1100" dirty="0" smtClean="0">
                <a:solidFill>
                  <a:srgbClr val="FFC000"/>
                </a:solidFill>
              </a:rPr>
              <a:t>/</a:t>
            </a:r>
            <a:r>
              <a:rPr lang="en-US" sz="1100" dirty="0" smtClean="0">
                <a:solidFill>
                  <a:prstClr val="black"/>
                </a:solidFill>
              </a:rPr>
              <a:t> Decrease Expense </a:t>
            </a:r>
            <a:r>
              <a:rPr lang="en-US" sz="1100" dirty="0" smtClean="0">
                <a:solidFill>
                  <a:srgbClr val="FFC000"/>
                </a:solidFill>
              </a:rPr>
              <a:t>/</a:t>
            </a:r>
            <a:r>
              <a:rPr lang="en-US" sz="1100" dirty="0" smtClean="0">
                <a:solidFill>
                  <a:prstClr val="black"/>
                </a:solidFill>
              </a:rPr>
              <a:t> Enhance Image</a:t>
            </a:r>
          </a:p>
          <a:p>
            <a:pPr marL="228600" indent="-228600" algn="ctr">
              <a:spcBef>
                <a:spcPts val="0"/>
              </a:spcBef>
              <a:buClr>
                <a:srgbClr val="1F497D"/>
              </a:buClr>
              <a:buFont typeface="Wingdings" pitchFamily="2" charset="2"/>
              <a:buNone/>
              <a:defRPr/>
            </a:pPr>
            <a:r>
              <a:rPr lang="en-US" sz="1100" dirty="0" smtClean="0">
                <a:solidFill>
                  <a:prstClr val="black"/>
                </a:solidFill>
              </a:rPr>
              <a:t>Boost Customer Service </a:t>
            </a:r>
            <a:r>
              <a:rPr lang="en-US" sz="1100" dirty="0" smtClean="0">
                <a:solidFill>
                  <a:srgbClr val="FFC000"/>
                </a:solidFill>
              </a:rPr>
              <a:t>/</a:t>
            </a:r>
            <a:r>
              <a:rPr lang="en-US" sz="1100" dirty="0" smtClean="0">
                <a:solidFill>
                  <a:prstClr val="black"/>
                </a:solidFill>
              </a:rPr>
              <a:t> Build Loyalty </a:t>
            </a:r>
            <a:r>
              <a:rPr lang="en-US" sz="1100" dirty="0" smtClean="0">
                <a:solidFill>
                  <a:srgbClr val="FFC000"/>
                </a:solidFill>
              </a:rPr>
              <a:t>/</a:t>
            </a:r>
            <a:r>
              <a:rPr lang="en-US" sz="1100" dirty="0" smtClean="0">
                <a:solidFill>
                  <a:prstClr val="black"/>
                </a:solidFill>
              </a:rPr>
              <a:t> Comply with Regulations and Laws </a:t>
            </a:r>
          </a:p>
          <a:p>
            <a:pPr marL="228600" indent="-228600" algn="ctr">
              <a:spcBef>
                <a:spcPts val="0"/>
              </a:spcBef>
              <a:buClr>
                <a:srgbClr val="1F497D"/>
              </a:buClr>
              <a:defRPr/>
            </a:pPr>
            <a:endParaRPr lang="en-US" sz="1100" dirty="0" smtClean="0">
              <a:solidFill>
                <a:prstClr val="black"/>
              </a:solidFill>
            </a:endParaRPr>
          </a:p>
          <a:p>
            <a:pPr marL="228600" indent="-228600" algn="ctr">
              <a:spcBef>
                <a:spcPts val="0"/>
              </a:spcBef>
              <a:buClr>
                <a:srgbClr val="1F497D"/>
              </a:buClr>
              <a:defRPr/>
            </a:pP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5127" name="TextBox 1"/>
          <p:cNvSpPr txBox="1">
            <a:spLocks noChangeArrowheads="1"/>
          </p:cNvSpPr>
          <p:nvPr/>
        </p:nvSpPr>
        <p:spPr bwMode="auto">
          <a:xfrm>
            <a:off x="7543800" y="5943600"/>
            <a:ext cx="1752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29B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00" dirty="0">
                <a:solidFill>
                  <a:srgbClr val="000000"/>
                </a:solidFill>
              </a:rPr>
              <a:t>* American Sign Language</a:t>
            </a:r>
          </a:p>
        </p:txBody>
      </p:sp>
    </p:spTree>
    <p:extLst>
      <p:ext uri="{BB962C8B-B14F-4D97-AF65-F5344CB8AC3E}">
        <p14:creationId xmlns:p14="http://schemas.microsoft.com/office/powerpoint/2010/main" val="354107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language access is important.</a:t>
            </a:r>
          </a:p>
          <a:p>
            <a:r>
              <a:rPr lang="en-US" dirty="0" smtClean="0"/>
              <a:t>Why LanguageLine Solutions.</a:t>
            </a:r>
          </a:p>
          <a:p>
            <a:r>
              <a:rPr lang="en-US" dirty="0" smtClean="0"/>
              <a:t>Identifying the preferred language. </a:t>
            </a:r>
          </a:p>
          <a:p>
            <a:r>
              <a:rPr lang="en-US" dirty="0"/>
              <a:t>Managing cultural difference.</a:t>
            </a:r>
          </a:p>
          <a:p>
            <a:r>
              <a:rPr lang="en-US" dirty="0" smtClean="0"/>
              <a:t>How to access an interpreter.</a:t>
            </a:r>
          </a:p>
          <a:p>
            <a:r>
              <a:rPr lang="en-US" dirty="0" smtClean="0"/>
              <a:t>Working with the interpreter.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371600" y="2971800"/>
            <a:ext cx="6400800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257800"/>
            <a:ext cx="23780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44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4800" y="1371600"/>
            <a:ext cx="5715000" cy="4754563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Improves customer service and builds loyalty by communicating  in the customer’s preferred language.</a:t>
            </a:r>
          </a:p>
          <a:p>
            <a:r>
              <a:rPr lang="en-US" sz="2800" dirty="0" smtClean="0"/>
              <a:t>Improves staff efficiency by streamlining the communication process.</a:t>
            </a:r>
          </a:p>
          <a:p>
            <a:r>
              <a:rPr lang="en-US" sz="2800" dirty="0" smtClean="0"/>
              <a:t>Mitigates the risk and reduces the expense associated with a lack of communication.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3810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7"/>
          <p:cNvSpPr txBox="1">
            <a:spLocks/>
          </p:cNvSpPr>
          <p:nvPr/>
        </p:nvSpPr>
        <p:spPr>
          <a:xfrm>
            <a:off x="571161" y="228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dirty="0" smtClean="0">
                <a:solidFill>
                  <a:schemeClr val="tx1"/>
                </a:solidFill>
              </a:rPr>
              <a:t>Why Language Access Services?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" y="1281289"/>
            <a:ext cx="4304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It’s </a:t>
            </a:r>
            <a:r>
              <a:rPr lang="en-US" sz="3200" dirty="0">
                <a:solidFill>
                  <a:schemeClr val="tx2"/>
                </a:solidFill>
              </a:rPr>
              <a:t>the Right Thing to Do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0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3230563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Language Access Services: It’s The Law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The law requires recipients of Federal funds to provide free, professional language access services to limited English proficient and the Deaf and Hard-of-Hearing people and provide notification that service is available.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Title VI of the Civil Rights Act of 1964.</a:t>
            </a:r>
          </a:p>
          <a:p>
            <a:r>
              <a:rPr lang="en-US" dirty="0" smtClean="0"/>
              <a:t>Section 504 of the Rehabilitation Act of 1973.</a:t>
            </a:r>
          </a:p>
          <a:p>
            <a:r>
              <a:rPr lang="en-US" dirty="0" smtClean="0"/>
              <a:t>Title </a:t>
            </a:r>
            <a:r>
              <a:rPr lang="en-US" dirty="0" err="1" smtClean="0"/>
              <a:t>lll</a:t>
            </a:r>
            <a:r>
              <a:rPr lang="en-US" dirty="0" smtClean="0"/>
              <a:t> of the Americans with Disabilities Act of 1990.</a:t>
            </a:r>
          </a:p>
          <a:p>
            <a:r>
              <a:rPr lang="en-US" dirty="0" smtClean="0"/>
              <a:t>Local Language Access Mandates.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Compliance is mandatory!</a:t>
            </a:r>
          </a:p>
          <a:p>
            <a:pPr lvl="1"/>
            <a:r>
              <a:rPr lang="en-US" dirty="0" smtClean="0"/>
              <a:t>Provide outstanding customer experience.</a:t>
            </a:r>
          </a:p>
          <a:p>
            <a:pPr lvl="1"/>
            <a:r>
              <a:rPr lang="en-US" dirty="0" smtClean="0"/>
              <a:t>Avoid costly fines.</a:t>
            </a:r>
          </a:p>
          <a:p>
            <a:pPr lvl="1"/>
            <a:r>
              <a:rPr lang="en-US" dirty="0" smtClean="0"/>
              <a:t>Maximize Federal funding.</a:t>
            </a:r>
          </a:p>
          <a:p>
            <a:pPr lvl="1"/>
            <a:r>
              <a:rPr lang="en-US" dirty="0" smtClean="0"/>
              <a:t>Avoid cost of litigation.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30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Why Language Access Services: It’s The Law </a:t>
            </a:r>
            <a:br>
              <a:rPr lang="en-US" dirty="0" smtClean="0"/>
            </a:br>
            <a:r>
              <a:rPr lang="en-US" i="1" u="sng" dirty="0" smtClean="0"/>
              <a:t>And Even More So in Health Care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The law requires recipients of federal funds to provide free, professional language access services to limited English proficient and the Deaf and Hard-of-Hearing persons and to provide notification that service is available.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Executive Order 13166 2000</a:t>
            </a:r>
          </a:p>
          <a:p>
            <a:r>
              <a:rPr lang="en-US" dirty="0" smtClean="0"/>
              <a:t>The Joint Commission</a:t>
            </a:r>
          </a:p>
          <a:p>
            <a:r>
              <a:rPr lang="en-US" dirty="0" smtClean="0"/>
              <a:t>Culturally and Linguistically Appropriate Services (CLAS) Standards</a:t>
            </a:r>
          </a:p>
          <a:p>
            <a:r>
              <a:rPr lang="en-US" dirty="0"/>
              <a:t>Section 1557 of the Affordable Care Act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Compliance is mandatory!</a:t>
            </a:r>
          </a:p>
          <a:p>
            <a:pPr lvl="1"/>
            <a:r>
              <a:rPr lang="en-US" dirty="0" smtClean="0"/>
              <a:t>Provide an outstanding patient experience</a:t>
            </a:r>
          </a:p>
          <a:p>
            <a:pPr lvl="1"/>
            <a:r>
              <a:rPr lang="en-US" dirty="0" smtClean="0"/>
              <a:t>Avoid costly fine.</a:t>
            </a:r>
          </a:p>
          <a:p>
            <a:pPr lvl="1"/>
            <a:r>
              <a:rPr lang="en-US" dirty="0" smtClean="0"/>
              <a:t>Maximize Federal funding</a:t>
            </a:r>
          </a:p>
          <a:p>
            <a:pPr lvl="1"/>
            <a:r>
              <a:rPr lang="en-US" dirty="0" smtClean="0"/>
              <a:t>Avoid cost of litigation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 descr="S:\marketing\Photos\Industry • Vertical Images\Healthcare\j04054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6" r="20832" b="6338"/>
          <a:stretch/>
        </p:blipFill>
        <p:spPr bwMode="auto">
          <a:xfrm>
            <a:off x="6105053" y="4270972"/>
            <a:ext cx="2531953" cy="190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21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Industry’s Most Dependable Provider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34975" y="1143000"/>
            <a:ext cx="4191000" cy="4924425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58788" y="1143000"/>
            <a:ext cx="3625850" cy="47859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PREMIER PARTNER</a:t>
            </a:r>
            <a:endParaRPr lang="en-US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3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</a:rPr>
              <a:t>Quality Linguists</a:t>
            </a:r>
            <a:endParaRPr lang="en-US" sz="1400" dirty="0">
              <a:solidFill>
                <a:prstClr val="black"/>
              </a:solidFill>
            </a:endParaRPr>
          </a:p>
          <a:p>
            <a:pPr marL="119063" indent="-11906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</a:rPr>
              <a:t>Only 1 in </a:t>
            </a:r>
            <a:r>
              <a:rPr lang="en-US" sz="1200" dirty="0" smtClean="0">
                <a:solidFill>
                  <a:prstClr val="black"/>
                </a:solidFill>
              </a:rPr>
              <a:t>11 (9%) </a:t>
            </a:r>
            <a:r>
              <a:rPr lang="en-US" sz="1200" dirty="0">
                <a:solidFill>
                  <a:prstClr val="black"/>
                </a:solidFill>
              </a:rPr>
              <a:t>applicants hired</a:t>
            </a:r>
          </a:p>
          <a:p>
            <a:pPr marL="119063" indent="-11906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</a:rPr>
              <a:t>Ongoing training and support</a:t>
            </a:r>
          </a:p>
          <a:p>
            <a:pPr marL="119063" indent="-11906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</a:rPr>
              <a:t>Quality assurance and monitoring</a:t>
            </a:r>
          </a:p>
          <a:p>
            <a:pPr marL="119063" indent="-11906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</a:rPr>
              <a:t>Average annual investment in our linguists exceeds many of our competitors annual earnings</a:t>
            </a:r>
            <a:br>
              <a:rPr lang="en-US" sz="1200" dirty="0">
                <a:solidFill>
                  <a:prstClr val="black"/>
                </a:solidFill>
              </a:rPr>
            </a:br>
            <a:endParaRPr lang="en-US" sz="1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</a:rPr>
              <a:t>Systems Safety and Security</a:t>
            </a:r>
            <a:endParaRPr lang="en-US" sz="1400" dirty="0">
              <a:solidFill>
                <a:prstClr val="black"/>
              </a:solidFill>
            </a:endParaRPr>
          </a:p>
          <a:p>
            <a:pPr marL="119063" indent="-119063">
              <a:buFont typeface="Arial" panose="020B0604020202020204" pitchFamily="34" charset="0"/>
              <a:buChar char="•"/>
              <a:tabLst>
                <a:tab pos="117475" algn="l"/>
              </a:tabLst>
              <a:defRPr/>
            </a:pPr>
            <a:r>
              <a:rPr lang="en-US" sz="1200" dirty="0">
                <a:solidFill>
                  <a:prstClr val="black"/>
                </a:solidFill>
              </a:rPr>
              <a:t>Complete </a:t>
            </a:r>
            <a:r>
              <a:rPr lang="en-US" sz="1200" dirty="0" smtClean="0">
                <a:solidFill>
                  <a:prstClr val="black"/>
                </a:solidFill>
              </a:rPr>
              <a:t>hundreds of security </a:t>
            </a:r>
            <a:r>
              <a:rPr lang="en-US" sz="1200" dirty="0">
                <a:solidFill>
                  <a:prstClr val="black"/>
                </a:solidFill>
              </a:rPr>
              <a:t>and business continuity client audits annually in Finance, Insurance</a:t>
            </a:r>
            <a:r>
              <a:rPr lang="en-US" sz="1200" dirty="0" smtClean="0">
                <a:solidFill>
                  <a:prstClr val="black"/>
                </a:solidFill>
              </a:rPr>
              <a:t>, </a:t>
            </a:r>
            <a:r>
              <a:rPr lang="en-US" sz="1200" dirty="0">
                <a:solidFill>
                  <a:prstClr val="black"/>
                </a:solidFill>
              </a:rPr>
              <a:t>Healthcare, Utilities, Government sectors</a:t>
            </a:r>
          </a:p>
          <a:p>
            <a:pPr marL="119063" indent="-119063">
              <a:buFont typeface="Arial" panose="020B0604020202020204" pitchFamily="34" charset="0"/>
              <a:buChar char="•"/>
              <a:tabLst>
                <a:tab pos="117475" algn="l"/>
              </a:tabLst>
              <a:defRPr/>
            </a:pPr>
            <a:r>
              <a:rPr lang="en-US" sz="1200" dirty="0">
                <a:solidFill>
                  <a:prstClr val="black"/>
                </a:solidFill>
              </a:rPr>
              <a:t>True global comprehensive Insurance and </a:t>
            </a:r>
            <a:br>
              <a:rPr lang="en-US" sz="1200" dirty="0">
                <a:solidFill>
                  <a:prstClr val="black"/>
                </a:solidFill>
              </a:rPr>
            </a:br>
            <a:r>
              <a:rPr lang="en-US" sz="1200" dirty="0">
                <a:solidFill>
                  <a:prstClr val="black"/>
                </a:solidFill>
              </a:rPr>
              <a:t>Liability Policy</a:t>
            </a:r>
            <a:br>
              <a:rPr lang="en-US" sz="1200" dirty="0">
                <a:solidFill>
                  <a:prstClr val="black"/>
                </a:solidFill>
              </a:rPr>
            </a:br>
            <a:endParaRPr lang="en-US" sz="1200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</a:rPr>
              <a:t>Financial Stability</a:t>
            </a:r>
            <a:endParaRPr lang="en-US" sz="1400" dirty="0">
              <a:solidFill>
                <a:prstClr val="black"/>
              </a:solidFill>
            </a:endParaRPr>
          </a:p>
          <a:p>
            <a:pPr marL="119063" indent="-11906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</a:rPr>
              <a:t>More than 3x revenue of our nearest competitor*</a:t>
            </a:r>
          </a:p>
          <a:p>
            <a:pPr marL="119063" indent="-119063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Sustained growth with annual revenue increases</a:t>
            </a:r>
            <a:r>
              <a:rPr lang="en-US" sz="1200" dirty="0">
                <a:solidFill>
                  <a:prstClr val="black"/>
                </a:solidFill>
              </a:rPr>
              <a:t/>
            </a:r>
            <a:br>
              <a:rPr lang="en-US" sz="1200" dirty="0">
                <a:solidFill>
                  <a:prstClr val="black"/>
                </a:solidFill>
              </a:rPr>
            </a:br>
            <a:endParaRPr lang="en-US" sz="1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</a:rPr>
              <a:t> Technological Innovation</a:t>
            </a:r>
            <a:endParaRPr lang="en-US" sz="1400" dirty="0">
              <a:solidFill>
                <a:prstClr val="black"/>
              </a:solidFill>
            </a:endParaRPr>
          </a:p>
          <a:p>
            <a:pPr marL="119063" indent="-11906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</a:rPr>
              <a:t>Single largest technology investment in the </a:t>
            </a:r>
            <a:r>
              <a:rPr lang="en-US" sz="1200" dirty="0" smtClean="0">
                <a:solidFill>
                  <a:prstClr val="black"/>
                </a:solidFill>
              </a:rPr>
              <a:t>history</a:t>
            </a:r>
            <a:br>
              <a:rPr lang="en-US" sz="1200" dirty="0" smtClean="0">
                <a:solidFill>
                  <a:prstClr val="black"/>
                </a:solidFill>
              </a:rPr>
            </a:br>
            <a:r>
              <a:rPr lang="en-US" sz="1200" dirty="0" smtClean="0">
                <a:solidFill>
                  <a:prstClr val="black"/>
                </a:solidFill>
              </a:rPr>
              <a:t>of </a:t>
            </a:r>
            <a:r>
              <a:rPr lang="en-US" sz="1200" dirty="0">
                <a:solidFill>
                  <a:prstClr val="black"/>
                </a:solidFill>
              </a:rPr>
              <a:t>the language industry to support client needs</a:t>
            </a:r>
          </a:p>
          <a:p>
            <a:pPr marL="119063" indent="-11906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</a:rPr>
              <a:t>Faster, clearer connections to interpreters  </a:t>
            </a:r>
          </a:p>
          <a:p>
            <a:pPr marL="119063" indent="-119063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</a:rPr>
              <a:t>New cutting edge solutions </a:t>
            </a:r>
          </a:p>
        </p:txBody>
      </p:sp>
      <p:pic>
        <p:nvPicPr>
          <p:cNvPr id="6150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47" b="5946"/>
          <a:stretch>
            <a:fillRect/>
          </a:stretch>
        </p:blipFill>
        <p:spPr bwMode="auto">
          <a:xfrm>
            <a:off x="3702824" y="4121217"/>
            <a:ext cx="8318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336" y="2924890"/>
            <a:ext cx="6858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4875213" y="1143000"/>
            <a:ext cx="3811587" cy="16224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55" name="Rectangle 8"/>
          <p:cNvSpPr>
            <a:spLocks noChangeArrowheads="1"/>
          </p:cNvSpPr>
          <p:nvPr/>
        </p:nvSpPr>
        <p:spPr bwMode="auto">
          <a:xfrm>
            <a:off x="6282372" y="1608933"/>
            <a:ext cx="790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29B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" b="1" dirty="0">
              <a:solidFill>
                <a:srgbClr val="000000"/>
              </a:solidFill>
              <a:latin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" charset="0"/>
              </a:rPr>
              <a:t>Clients</a:t>
            </a:r>
            <a:endParaRPr lang="en-US" alt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6225381" y="1985546"/>
            <a:ext cx="960438" cy="59461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00" b="1" dirty="0" smtClean="0">
                <a:solidFill>
                  <a:prstClr val="white"/>
                </a:solidFill>
              </a:rPr>
              <a:t>28,000</a:t>
            </a:r>
            <a:endParaRPr lang="en-US" sz="1900" b="1" dirty="0">
              <a:solidFill>
                <a:prstClr val="white"/>
              </a:solidFill>
            </a:endParaRPr>
          </a:p>
        </p:txBody>
      </p:sp>
      <p:grpSp>
        <p:nvGrpSpPr>
          <p:cNvPr id="6159" name="Group 95"/>
          <p:cNvGrpSpPr>
            <a:grpSpLocks/>
          </p:cNvGrpSpPr>
          <p:nvPr/>
        </p:nvGrpSpPr>
        <p:grpSpPr bwMode="auto">
          <a:xfrm>
            <a:off x="7443153" y="1924507"/>
            <a:ext cx="1151520" cy="682624"/>
            <a:chOff x="6908855" y="3921750"/>
            <a:chExt cx="845666" cy="527346"/>
          </a:xfrm>
        </p:grpSpPr>
        <p:sp>
          <p:nvSpPr>
            <p:cNvPr id="94" name="Oval 93"/>
            <p:cNvSpPr/>
            <p:nvPr/>
          </p:nvSpPr>
          <p:spPr>
            <a:xfrm>
              <a:off x="7051561" y="3921750"/>
              <a:ext cx="527346" cy="527346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003">
              <a:schemeClr val="dk2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baseline="30000" dirty="0">
                <a:solidFill>
                  <a:prstClr val="white"/>
                </a:solidFill>
              </a:endParaRPr>
            </a:p>
          </p:txBody>
        </p:sp>
        <p:sp>
          <p:nvSpPr>
            <p:cNvPr id="6178" name="TextBox 94"/>
            <p:cNvSpPr txBox="1">
              <a:spLocks noChangeArrowheads="1"/>
            </p:cNvSpPr>
            <p:nvPr/>
          </p:nvSpPr>
          <p:spPr bwMode="auto">
            <a:xfrm>
              <a:off x="6908855" y="4012969"/>
              <a:ext cx="845666" cy="356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529B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 b="1" dirty="0" smtClean="0">
                  <a:solidFill>
                    <a:srgbClr val="FFFFFF"/>
                  </a:solidFill>
                  <a:latin typeface="Arial" charset="0"/>
                </a:rPr>
                <a:t>99</a:t>
              </a:r>
              <a:r>
                <a:rPr lang="en-US" altLang="en-US" sz="2000" b="1" baseline="30000" dirty="0" smtClean="0">
                  <a:solidFill>
                    <a:srgbClr val="FFFFFF"/>
                  </a:solidFill>
                  <a:latin typeface="Arial" charset="0"/>
                </a:rPr>
                <a:t>%</a:t>
              </a:r>
              <a:endParaRPr lang="en-US" altLang="en-US" sz="2000" b="1" baseline="300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6160" name="Rectangle 99"/>
          <p:cNvSpPr>
            <a:spLocks noChangeArrowheads="1"/>
          </p:cNvSpPr>
          <p:nvPr/>
        </p:nvSpPr>
        <p:spPr bwMode="auto">
          <a:xfrm>
            <a:off x="4864589" y="1191687"/>
            <a:ext cx="3502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29B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1F497D"/>
                </a:solidFill>
                <a:latin typeface="Arial" charset="0"/>
              </a:rPr>
              <a:t>THE TRUSTED PARTNER</a:t>
            </a:r>
            <a:endParaRPr lang="en-US" altLang="en-US" sz="1200" dirty="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870450" y="2863850"/>
            <a:ext cx="3817938" cy="31781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62" name="TextBox 81"/>
          <p:cNvSpPr txBox="1">
            <a:spLocks noChangeArrowheads="1"/>
          </p:cNvSpPr>
          <p:nvPr/>
        </p:nvSpPr>
        <p:spPr bwMode="auto">
          <a:xfrm>
            <a:off x="6837363" y="3455988"/>
            <a:ext cx="1925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29B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Arial" charset="0"/>
              </a:rPr>
              <a:t>18 </a:t>
            </a:r>
            <a:r>
              <a:rPr lang="en-US" altLang="en-US" sz="1200" b="1" dirty="0">
                <a:solidFill>
                  <a:srgbClr val="000000"/>
                </a:solidFill>
                <a:latin typeface="Arial" charset="0"/>
              </a:rPr>
              <a:t>of the top </a:t>
            </a:r>
            <a:r>
              <a:rPr lang="en-US" altLang="en-US" sz="1200" b="1" dirty="0" smtClean="0">
                <a:solidFill>
                  <a:srgbClr val="000000"/>
                </a:solidFill>
                <a:latin typeface="Arial" charset="0"/>
              </a:rPr>
              <a:t>20</a:t>
            </a:r>
            <a:endParaRPr lang="en-US" altLang="en-US" sz="1200" b="1" dirty="0">
              <a:solidFill>
                <a:srgbClr val="000000"/>
              </a:solidFill>
              <a:latin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" charset="0"/>
              </a:rPr>
              <a:t>Insurance Companies</a:t>
            </a:r>
          </a:p>
        </p:txBody>
      </p:sp>
      <p:sp>
        <p:nvSpPr>
          <p:cNvPr id="6163" name="TextBox 85"/>
          <p:cNvSpPr txBox="1">
            <a:spLocks noChangeArrowheads="1"/>
          </p:cNvSpPr>
          <p:nvPr/>
        </p:nvSpPr>
        <p:spPr bwMode="auto">
          <a:xfrm>
            <a:off x="4900613" y="3455988"/>
            <a:ext cx="1906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29B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Arial" charset="0"/>
              </a:rPr>
              <a:t>13 </a:t>
            </a:r>
            <a:r>
              <a:rPr lang="en-US" altLang="en-US" sz="1200" b="1" dirty="0">
                <a:solidFill>
                  <a:srgbClr val="000000"/>
                </a:solidFill>
                <a:latin typeface="Arial" charset="0"/>
              </a:rPr>
              <a:t>of the top </a:t>
            </a:r>
            <a:r>
              <a:rPr lang="en-US" altLang="en-US" sz="1200" b="1" dirty="0" smtClean="0">
                <a:solidFill>
                  <a:srgbClr val="000000"/>
                </a:solidFill>
                <a:latin typeface="Arial" charset="0"/>
              </a:rPr>
              <a:t>14 </a:t>
            </a:r>
            <a:endParaRPr lang="en-US" altLang="en-US" sz="1200" b="1" dirty="0">
              <a:solidFill>
                <a:srgbClr val="000000"/>
              </a:solidFill>
              <a:latin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" charset="0"/>
              </a:rPr>
              <a:t>Medical Facilities</a:t>
            </a:r>
          </a:p>
        </p:txBody>
      </p:sp>
      <p:sp>
        <p:nvSpPr>
          <p:cNvPr id="6164" name="TextBox 88"/>
          <p:cNvSpPr txBox="1">
            <a:spLocks noChangeArrowheads="1"/>
          </p:cNvSpPr>
          <p:nvPr/>
        </p:nvSpPr>
        <p:spPr bwMode="auto">
          <a:xfrm>
            <a:off x="6858000" y="4724400"/>
            <a:ext cx="1828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29B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1200" b="1">
                <a:solidFill>
                  <a:srgbClr val="000000"/>
                </a:solidFill>
                <a:latin typeface="Arial" charset="0"/>
              </a:rPr>
              <a:t>1000s of                   Government Agencies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" charset="0"/>
              </a:rPr>
              <a:t>   </a:t>
            </a:r>
            <a:endParaRPr lang="en-US" altLang="en-US" sz="12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165" name="Picture 2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288" y="3900487"/>
            <a:ext cx="5556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6" name="TextBox 92"/>
          <p:cNvSpPr txBox="1">
            <a:spLocks noChangeArrowheads="1"/>
          </p:cNvSpPr>
          <p:nvPr/>
        </p:nvSpPr>
        <p:spPr bwMode="auto">
          <a:xfrm>
            <a:off x="4892675" y="4759325"/>
            <a:ext cx="1922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29B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  <a:latin typeface="Arial" charset="0"/>
              </a:rPr>
              <a:t>8 </a:t>
            </a:r>
            <a:r>
              <a:rPr lang="en-US" altLang="en-US" sz="1200" b="1" dirty="0">
                <a:solidFill>
                  <a:srgbClr val="000000"/>
                </a:solidFill>
                <a:latin typeface="Arial" charset="0"/>
              </a:rPr>
              <a:t>out of the top </a:t>
            </a:r>
            <a:r>
              <a:rPr lang="en-US" altLang="en-US" sz="1200" b="1" dirty="0" smtClean="0">
                <a:solidFill>
                  <a:srgbClr val="000000"/>
                </a:solidFill>
                <a:latin typeface="Arial" charset="0"/>
              </a:rPr>
              <a:t>10 </a:t>
            </a:r>
            <a:r>
              <a:rPr lang="en-US" altLang="en-US" sz="1200" b="1" dirty="0">
                <a:solidFill>
                  <a:srgbClr val="000000"/>
                </a:solidFill>
                <a:latin typeface="Arial" charset="0"/>
              </a:rPr>
              <a:t>Commercial Banks</a:t>
            </a:r>
          </a:p>
        </p:txBody>
      </p:sp>
      <p:sp>
        <p:nvSpPr>
          <p:cNvPr id="6167" name="Rectangle 97"/>
          <p:cNvSpPr>
            <a:spLocks noChangeArrowheads="1"/>
          </p:cNvSpPr>
          <p:nvPr/>
        </p:nvSpPr>
        <p:spPr bwMode="auto">
          <a:xfrm>
            <a:off x="4900613" y="2924890"/>
            <a:ext cx="3709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29B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1F497D"/>
                </a:solidFill>
                <a:latin typeface="Arial" charset="0"/>
              </a:rPr>
              <a:t>THE PROVEN PARTNER</a:t>
            </a:r>
            <a:endParaRPr lang="en-US" altLang="en-US" sz="1200" dirty="0">
              <a:solidFill>
                <a:srgbClr val="1F497D"/>
              </a:solidFill>
              <a:latin typeface="Arial" charset="0"/>
            </a:endParaRPr>
          </a:p>
        </p:txBody>
      </p:sp>
      <p:pic>
        <p:nvPicPr>
          <p:cNvPr id="6168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056" y="3917950"/>
            <a:ext cx="647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9" name="Rectangle 39"/>
          <p:cNvSpPr>
            <a:spLocks noChangeArrowheads="1"/>
          </p:cNvSpPr>
          <p:nvPr/>
        </p:nvSpPr>
        <p:spPr bwMode="auto">
          <a:xfrm>
            <a:off x="7258050" y="1622425"/>
            <a:ext cx="141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29B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" b="1" dirty="0">
              <a:solidFill>
                <a:srgbClr val="000000"/>
              </a:solidFill>
              <a:latin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" charset="0"/>
              </a:rPr>
              <a:t>Client Retention</a:t>
            </a:r>
            <a:endParaRPr lang="en-US" alt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70" name="Rectangle 40"/>
          <p:cNvSpPr>
            <a:spLocks noChangeArrowheads="1"/>
          </p:cNvSpPr>
          <p:nvPr/>
        </p:nvSpPr>
        <p:spPr bwMode="auto">
          <a:xfrm>
            <a:off x="4818063" y="1625600"/>
            <a:ext cx="1216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29B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" b="1">
              <a:solidFill>
                <a:srgbClr val="000000"/>
              </a:solidFill>
              <a:latin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charset="0"/>
              </a:rPr>
              <a:t>Experienced</a:t>
            </a:r>
            <a:endParaRPr lang="en-US" altLang="en-US" sz="12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171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22" y="5191999"/>
            <a:ext cx="64452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2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825" y="5191999"/>
            <a:ext cx="10985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3" name="TextBox 1"/>
          <p:cNvSpPr txBox="1">
            <a:spLocks noChangeArrowheads="1"/>
          </p:cNvSpPr>
          <p:nvPr/>
        </p:nvSpPr>
        <p:spPr bwMode="auto">
          <a:xfrm>
            <a:off x="434975" y="6096000"/>
            <a:ext cx="24241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529B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600" dirty="0">
                <a:solidFill>
                  <a:srgbClr val="000000"/>
                </a:solidFill>
                <a:latin typeface="Arial" charset="0"/>
              </a:rPr>
              <a:t>* </a:t>
            </a:r>
            <a:r>
              <a:rPr lang="en-US" altLang="en-US" sz="600" dirty="0" smtClean="0">
                <a:solidFill>
                  <a:srgbClr val="000000"/>
                </a:solidFill>
                <a:latin typeface="Arial" charset="0"/>
              </a:rPr>
              <a:t>2018 </a:t>
            </a:r>
            <a:r>
              <a:rPr lang="en-US" altLang="en-US" sz="600" dirty="0">
                <a:solidFill>
                  <a:srgbClr val="000000"/>
                </a:solidFill>
                <a:latin typeface="Arial" charset="0"/>
              </a:rPr>
              <a:t>Common Sense Advisory</a:t>
            </a:r>
          </a:p>
        </p:txBody>
      </p:sp>
      <p:pic>
        <p:nvPicPr>
          <p:cNvPr id="6174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1905000"/>
            <a:ext cx="827009" cy="77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154679" y="1766493"/>
            <a:ext cx="762000" cy="303911"/>
            <a:chOff x="2971800" y="1766493"/>
            <a:chExt cx="762000" cy="303911"/>
          </a:xfrm>
        </p:grpSpPr>
        <p:pic>
          <p:nvPicPr>
            <p:cNvPr id="6153" name="Picture 9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018"/>
            <a:stretch>
              <a:fillRect/>
            </a:stretch>
          </p:blipFill>
          <p:spPr bwMode="auto">
            <a:xfrm>
              <a:off x="3143665" y="1766493"/>
              <a:ext cx="590135" cy="300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9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33" t="11711" r="59961" b="45018"/>
            <a:stretch/>
          </p:blipFill>
          <p:spPr bwMode="auto">
            <a:xfrm>
              <a:off x="2971800" y="1828800"/>
              <a:ext cx="152400" cy="24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32"/>
          <a:stretch/>
        </p:blipFill>
        <p:spPr bwMode="auto">
          <a:xfrm>
            <a:off x="3954780" y="1773237"/>
            <a:ext cx="61722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643" y="5022105"/>
            <a:ext cx="849727" cy="88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8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Identify a Language Preference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Language identification tools are available to enable limited English speakers to point to their preferred language. If a language still can not be identified, call an interpreter for language identification assistance.</a:t>
            </a:r>
            <a:endParaRPr lang="en-US" sz="1800" dirty="0"/>
          </a:p>
        </p:txBody>
      </p:sp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457200" y="4689896"/>
            <a:ext cx="2209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sz="1200" dirty="0">
                <a:latin typeface="+mn-lt"/>
              </a:rPr>
              <a:t>Language ID Card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258133" y="4484286"/>
            <a:ext cx="185945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 smtClean="0"/>
              <a:t>Desktop Display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400" y="2325409"/>
            <a:ext cx="1676400" cy="21704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371" y="2342342"/>
            <a:ext cx="805142" cy="1878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181" y="2820068"/>
            <a:ext cx="3076637" cy="18737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8" b="13981"/>
          <a:stretch/>
        </p:blipFill>
        <p:spPr bwMode="auto">
          <a:xfrm>
            <a:off x="914400" y="5260616"/>
            <a:ext cx="4135207" cy="72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4769" y="2120058"/>
            <a:ext cx="2211995" cy="28639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383548" y="5004756"/>
            <a:ext cx="13775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 smtClean="0"/>
              <a:t>Language ID Poster</a:t>
            </a:r>
            <a:endParaRPr lang="en-US" sz="1200" dirty="0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5552009" y="5469014"/>
            <a:ext cx="23929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 smtClean="0"/>
              <a:t>This phrase is translated into various languages for limited English speakers self-identification.</a:t>
            </a:r>
            <a:endParaRPr lang="en-US" sz="12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102420" y="5699846"/>
            <a:ext cx="449589" cy="1"/>
          </a:xfrm>
          <a:prstGeom prst="straightConnector1">
            <a:avLst/>
          </a:prstGeom>
          <a:ln w="38100">
            <a:solidFill>
              <a:srgbClr val="F796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55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3000"/>
            <a:lum/>
          </a:blip>
          <a:srcRect/>
          <a:stretch>
            <a:fillRect l="12000" t="16000" r="12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Managing Cultural Difference</a:t>
            </a:r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458200" cy="45720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sz="2200" dirty="0">
              <a:solidFill>
                <a:srgbClr val="00529B"/>
              </a:solidFill>
            </a:endParaRPr>
          </a:p>
          <a:p>
            <a:pPr marL="346075" indent="-285750">
              <a:lnSpc>
                <a:spcPct val="120000"/>
              </a:lnSpc>
            </a:pPr>
            <a:r>
              <a:rPr lang="en-US" sz="2200" b="1" dirty="0"/>
              <a:t>Cultural Sensitivity.  </a:t>
            </a:r>
            <a:r>
              <a:rPr lang="en-US" sz="2200" dirty="0"/>
              <a:t>An </a:t>
            </a:r>
            <a:r>
              <a:rPr lang="en-US" sz="2200" dirty="0" smtClean="0"/>
              <a:t>LEP’s culture</a:t>
            </a:r>
            <a:r>
              <a:rPr lang="en-US" sz="2200" dirty="0"/>
              <a:t>, traditions and experiences may be very different from our own.  Understand differences exist.  Be </a:t>
            </a:r>
            <a:r>
              <a:rPr lang="en-US" sz="2200" dirty="0" smtClean="0"/>
              <a:t>non-judgmental.</a:t>
            </a:r>
            <a:br>
              <a:rPr lang="en-US" sz="2200" dirty="0" smtClean="0"/>
            </a:br>
            <a:endParaRPr lang="en-US" sz="2200" dirty="0"/>
          </a:p>
          <a:p>
            <a:pPr marL="346075" indent="-285750">
              <a:lnSpc>
                <a:spcPct val="120000"/>
              </a:lnSpc>
            </a:pPr>
            <a:r>
              <a:rPr lang="en-US" sz="2200" b="1" dirty="0"/>
              <a:t>Indirect Communication.  </a:t>
            </a:r>
            <a:r>
              <a:rPr lang="en-US" sz="2200" dirty="0"/>
              <a:t>English is a direct language.  In other languages and cultures, it often takes longer to get to the point—even during emergencies.  Understand this issue and be </a:t>
            </a:r>
            <a:r>
              <a:rPr lang="en-US" sz="2200" dirty="0" smtClean="0"/>
              <a:t>patient.</a:t>
            </a:r>
            <a:br>
              <a:rPr lang="en-US" sz="2200" dirty="0" smtClean="0"/>
            </a:br>
            <a:endParaRPr lang="en-US" sz="2200" dirty="0"/>
          </a:p>
          <a:p>
            <a:pPr marL="346075" indent="-285750">
              <a:lnSpc>
                <a:spcPct val="120000"/>
              </a:lnSpc>
            </a:pPr>
            <a:r>
              <a:rPr lang="en-US" sz="2200" b="1" dirty="0"/>
              <a:t>Education.  </a:t>
            </a:r>
            <a:r>
              <a:rPr lang="en-US" sz="2200" dirty="0"/>
              <a:t>LEP persons may not be familiar with practices common to us.  To improve communication and reduce confusion, offer explanations when possible to bring LEP customers into the mainstream. 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  <a:p>
            <a:pPr marL="346075" indent="-285750">
              <a:lnSpc>
                <a:spcPct val="120000"/>
              </a:lnSpc>
            </a:pPr>
            <a:r>
              <a:rPr lang="en-US" sz="2200" b="1" dirty="0"/>
              <a:t>Simple Language.  </a:t>
            </a:r>
            <a:r>
              <a:rPr lang="en-US" sz="2200" dirty="0"/>
              <a:t>To improve understanding, use simple language and ask for clarification if needed. 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  <a:p>
            <a:pPr marL="346075" indent="-285750">
              <a:lnSpc>
                <a:spcPct val="120000"/>
              </a:lnSpc>
            </a:pPr>
            <a:r>
              <a:rPr lang="en-US" sz="2200" b="1" dirty="0"/>
              <a:t>Your Manner.  </a:t>
            </a:r>
            <a:r>
              <a:rPr lang="en-US" sz="2200" dirty="0"/>
              <a:t>Be respectful and speak in a neutral tone.</a:t>
            </a:r>
          </a:p>
        </p:txBody>
      </p:sp>
      <p:sp>
        <p:nvSpPr>
          <p:cNvPr id="2" name="Rectangle 1"/>
          <p:cNvSpPr/>
          <p:nvPr/>
        </p:nvSpPr>
        <p:spPr>
          <a:xfrm>
            <a:off x="499533" y="1295399"/>
            <a:ext cx="83058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529B"/>
                </a:solidFill>
              </a:rPr>
              <a:t>Interpreters help overcome language and cultural barriers.  </a:t>
            </a:r>
            <a:endParaRPr lang="en-US" sz="2400" dirty="0" smtClean="0">
              <a:solidFill>
                <a:srgbClr val="00529B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529B"/>
                </a:solidFill>
              </a:rPr>
              <a:t>When </a:t>
            </a:r>
            <a:r>
              <a:rPr lang="en-US" sz="2400" dirty="0">
                <a:solidFill>
                  <a:srgbClr val="00529B"/>
                </a:solidFill>
              </a:rPr>
              <a:t>working with </a:t>
            </a:r>
            <a:r>
              <a:rPr lang="en-US" sz="2400" dirty="0" smtClean="0">
                <a:solidFill>
                  <a:srgbClr val="00529B"/>
                </a:solidFill>
              </a:rPr>
              <a:t>LEP persons keep </a:t>
            </a:r>
            <a:r>
              <a:rPr lang="en-US" sz="2400" dirty="0">
                <a:solidFill>
                  <a:srgbClr val="00529B"/>
                </a:solidFill>
              </a:rPr>
              <a:t>in mind:</a:t>
            </a:r>
          </a:p>
        </p:txBody>
      </p:sp>
    </p:spTree>
    <p:extLst>
      <p:ext uri="{BB962C8B-B14F-4D97-AF65-F5344CB8AC3E}">
        <p14:creationId xmlns:p14="http://schemas.microsoft.com/office/powerpoint/2010/main" val="31969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the Interpreter</a:t>
            </a:r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6705600" cy="5181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Brief and update the interpreter</a:t>
            </a:r>
          </a:p>
          <a:p>
            <a:pPr lvl="1"/>
            <a:r>
              <a:rPr lang="en-US" dirty="0" smtClean="0"/>
              <a:t>Introduce yourself and state the goal of the encounter. </a:t>
            </a:r>
          </a:p>
          <a:p>
            <a:r>
              <a:rPr lang="en-US" dirty="0" smtClean="0"/>
              <a:t>Communicating  with the customer</a:t>
            </a:r>
          </a:p>
          <a:p>
            <a:pPr lvl="1"/>
            <a:r>
              <a:rPr lang="en-US" dirty="0" smtClean="0"/>
              <a:t>Retain control of the call.  The interpreter will assist with communication, but you drive the conversation.</a:t>
            </a:r>
          </a:p>
          <a:p>
            <a:pPr lvl="1"/>
            <a:r>
              <a:rPr lang="en-US" dirty="0" smtClean="0"/>
              <a:t>Use direct speech (first person) at all times. “How are your today?” </a:t>
            </a:r>
          </a:p>
          <a:p>
            <a:pPr lvl="1"/>
            <a:r>
              <a:rPr lang="en-US" dirty="0" smtClean="0"/>
              <a:t>Speak in short sentences, using 3-5 sentence segments and pause at the end of a thought.</a:t>
            </a:r>
          </a:p>
          <a:p>
            <a:pPr lvl="1"/>
            <a:r>
              <a:rPr lang="en-US" dirty="0" smtClean="0"/>
              <a:t>Avoid jargon, slang and complicated technical terminology</a:t>
            </a:r>
          </a:p>
          <a:p>
            <a:pPr lvl="1"/>
            <a:r>
              <a:rPr lang="en-US" dirty="0" smtClean="0"/>
              <a:t>If you sense that the customer does not understand, try to rephrase or explain in a different manner or repeat what you have heard.  </a:t>
            </a:r>
          </a:p>
          <a:p>
            <a:pPr lvl="1"/>
            <a:r>
              <a:rPr lang="en-US" dirty="0" smtClean="0"/>
              <a:t>Remember, whatever the interpreter hears will be interpreted.  Avoid private conversations. </a:t>
            </a:r>
          </a:p>
          <a:p>
            <a:r>
              <a:rPr lang="en-US" dirty="0" smtClean="0"/>
              <a:t>Closing the conversation</a:t>
            </a:r>
          </a:p>
          <a:p>
            <a:pPr lvl="1"/>
            <a:r>
              <a:rPr lang="en-US" dirty="0" smtClean="0"/>
              <a:t>Check with the customer for understanding</a:t>
            </a:r>
          </a:p>
          <a:p>
            <a:pPr lvl="1"/>
            <a:r>
              <a:rPr lang="en-US" dirty="0" smtClean="0"/>
              <a:t>Document that you worked with an interpreter, include the interpreter name and ID #.  This is especially important in healthcare situations.</a:t>
            </a:r>
          </a:p>
          <a:p>
            <a:pPr lvl="1"/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56" y="1447800"/>
            <a:ext cx="1883194" cy="266395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116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29376</TotalTime>
  <Words>1177</Words>
  <Application>Microsoft Office PowerPoint</Application>
  <PresentationFormat>On-screen Show (4:3)</PresentationFormat>
  <Paragraphs>213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ＭＳ Ｐゴシック</vt:lpstr>
      <vt:lpstr>Arial</vt:lpstr>
      <vt:lpstr>Arial Black</vt:lpstr>
      <vt:lpstr>Calibri</vt:lpstr>
      <vt:lpstr>Courier New</vt:lpstr>
      <vt:lpstr>Wingdings</vt:lpstr>
      <vt:lpstr>1_Office Theme</vt:lpstr>
      <vt:lpstr>Optimizing Phone Interpreting Services</vt:lpstr>
      <vt:lpstr>Agenda</vt:lpstr>
      <vt:lpstr>PowerPoint Presentation</vt:lpstr>
      <vt:lpstr>Why Language Access Services: It’s The Law</vt:lpstr>
      <vt:lpstr> Why Language Access Services: It’s The Law  And Even More So in Health Care </vt:lpstr>
      <vt:lpstr>The Industry’s Most Dependable Provider</vt:lpstr>
      <vt:lpstr>How to Identify a Language Preference</vt:lpstr>
      <vt:lpstr>Managing Cultural Difference</vt:lpstr>
      <vt:lpstr>Working with the Interpreter</vt:lpstr>
      <vt:lpstr>Access Support Materials for Staff</vt:lpstr>
      <vt:lpstr>Accessing a Phone Interpreter</vt:lpstr>
      <vt:lpstr>Accessing a Phone Interpreter</vt:lpstr>
      <vt:lpstr>Accessing an Over-the-Phone Interpreter</vt:lpstr>
      <vt:lpstr>LanguageLine Customer Service</vt:lpstr>
      <vt:lpstr>PowerPoint Presentation</vt:lpstr>
    </vt:vector>
  </TitlesOfParts>
  <Company>Languageline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Mosqueda, Rachel</dc:creator>
  <cp:lastModifiedBy>Geye, Patti</cp:lastModifiedBy>
  <cp:revision>278</cp:revision>
  <cp:lastPrinted>2014-06-13T18:51:43Z</cp:lastPrinted>
  <dcterms:created xsi:type="dcterms:W3CDTF">2012-09-19T17:51:16Z</dcterms:created>
  <dcterms:modified xsi:type="dcterms:W3CDTF">2019-05-06T16:16:08Z</dcterms:modified>
</cp:coreProperties>
</file>